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8" r:id="rId2"/>
    <p:sldId id="294" r:id="rId3"/>
    <p:sldId id="261" r:id="rId4"/>
    <p:sldId id="263" r:id="rId5"/>
    <p:sldId id="271" r:id="rId6"/>
    <p:sldId id="272" r:id="rId7"/>
    <p:sldId id="287" r:id="rId8"/>
    <p:sldId id="285" r:id="rId9"/>
    <p:sldId id="270" r:id="rId10"/>
    <p:sldId id="273" r:id="rId11"/>
    <p:sldId id="290" r:id="rId12"/>
    <p:sldId id="291" r:id="rId13"/>
    <p:sldId id="292" r:id="rId14"/>
    <p:sldId id="276" r:id="rId15"/>
    <p:sldId id="277" r:id="rId16"/>
    <p:sldId id="278" r:id="rId17"/>
    <p:sldId id="284" r:id="rId18"/>
    <p:sldId id="289" r:id="rId19"/>
    <p:sldId id="29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>
      <p:cViewPr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ka\Energy-Veronika\&#1050;&#1072;&#1076;&#1072;&#1089;&#1090;&#1088;%20-%20&#1088;&#1072;&#1089;&#1095;&#1077;&#1090;&#1099;\&#1050;&#1072;&#1076;&#1072;&#1089;&#1090;&#1088;%202019\&#1042;&#1089;&#1087;&#1086;&#1084;&#1086;&#1075;&#1072;&#1090;&#1077;&#1083;&#1100;&#1085;&#1099;&#1077;%20&#1088;&#1072;&#1089;&#1095;&#1077;&#1090;&#1099;-&#1053;&#1044;&#1050;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01537800606465E-2"/>
          <c:y val="0.1936423841059603"/>
          <c:w val="0.48444093233865482"/>
          <c:h val="0.65056311669650568"/>
        </c:manualLayout>
      </c:layout>
      <c:ofPieChart>
        <c:ofPieType val="bar"/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5867500993871237E-2"/>
                  <c:y val="-4.8163361677100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993114097158482"/>
                  <c:y val="-4.5295815558292329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B05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993114097158482"/>
                  <c:y val="-1.358874466748769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B05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17318597437062"/>
                  <c:y val="9.05916311165854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993114097158482"/>
                  <c:y val="9.059163111658382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11.5%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817318597437062"/>
                  <c:y val="9.059163111658465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9.4%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367350177267374"/>
                  <c:y val="-2.74642439468562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78.9%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Рисунки!$U$5:$U$10</c:f>
              <c:strCache>
                <c:ptCount val="6"/>
                <c:pt idx="0">
                  <c:v>Суммарный выброс парниковых газов в РФ без "Энергетики"</c:v>
                </c:pt>
                <c:pt idx="1">
                  <c:v>Выбросы от утечек и испарений при операциях с углем, нефтью и газом</c:v>
                </c:pt>
                <c:pt idx="2">
                  <c:v>Выбросы от сжигания топлива в энергетической промышленности</c:v>
                </c:pt>
                <c:pt idx="3">
                  <c:v>Выбросы от сжигания топлива в промышленном производстве и строительстве</c:v>
                </c:pt>
                <c:pt idx="4">
                  <c:v>Выбросы от сжигания топлива на транспорте</c:v>
                </c:pt>
                <c:pt idx="5">
                  <c:v>Выбросы от сжигания топлива в других отраслях экономики</c:v>
                </c:pt>
              </c:strCache>
            </c:strRef>
          </c:cat>
          <c:val>
            <c:numRef>
              <c:f>Рисунки!$V$5:$V$10</c:f>
              <c:numCache>
                <c:formatCode>#,##0.00</c:formatCode>
                <c:ptCount val="6"/>
                <c:pt idx="0">
                  <c:v>455593.38124266011</c:v>
                </c:pt>
                <c:pt idx="1">
                  <c:v>261050.78832226992</c:v>
                </c:pt>
                <c:pt idx="2" formatCode="General">
                  <c:v>806696.99413426605</c:v>
                </c:pt>
                <c:pt idx="3" formatCode="General">
                  <c:v>181205.80693645999</c:v>
                </c:pt>
                <c:pt idx="4" formatCode="General">
                  <c:v>248322.09337155599</c:v>
                </c:pt>
                <c:pt idx="5" formatCode="General">
                  <c:v>202601.60479771471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20"/>
        <c:splitType val="pos"/>
        <c:splitPos val="5"/>
        <c:secondPieSize val="125"/>
        <c:serLines>
          <c:spPr>
            <a:ln w="12700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9018404907975464"/>
          <c:y val="5.0504945160000689E-2"/>
          <c:w val="0.38650306748466257"/>
          <c:h val="0.9116161142108892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48724256956073E-3"/>
          <c:y val="2.8482744390917816E-2"/>
          <c:w val="0.93012840611984404"/>
          <c:h val="0.9715172556090822"/>
        </c:manualLayout>
      </c:layout>
      <c:ofPieChart>
        <c:ofPieType val="bar"/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06914024160238"/>
                  <c:y val="1.127647208886143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B05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823544314724909"/>
                  <c:y val="-4.5171103536772729E-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B05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206914024160238"/>
                  <c:y val="6.54165811516617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399905040545435"/>
                  <c:y val="-6.089947079798446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876541449051258"/>
                  <c:y val="2.52627308665371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18.5%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80.6%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Рисунки!$U$5:$U$10</c:f>
              <c:strCache>
                <c:ptCount val="6"/>
                <c:pt idx="0">
                  <c:v>Суммарный выброс парниковых газов в РФ без "Энергетики"</c:v>
                </c:pt>
                <c:pt idx="1">
                  <c:v>Выбросы от утечек и испарений при операциях с углем, нефтью и газом</c:v>
                </c:pt>
                <c:pt idx="2">
                  <c:v>Выбросы от сжигания топлива в энергетической промышленности</c:v>
                </c:pt>
                <c:pt idx="3">
                  <c:v>Выбросы от сжигания топлива в промышленном производстве и строительстве</c:v>
                </c:pt>
                <c:pt idx="4">
                  <c:v>Выбросы от сжигания топлива на транспорте</c:v>
                </c:pt>
                <c:pt idx="5">
                  <c:v>Выбросы от сжигания топлива в других отраслях экономики</c:v>
                </c:pt>
              </c:strCache>
            </c:strRef>
          </c:cat>
          <c:val>
            <c:numRef>
              <c:f>Рисунки!$W$5:$W$10</c:f>
              <c:numCache>
                <c:formatCode>#,##0.00</c:formatCode>
                <c:ptCount val="6"/>
                <c:pt idx="0">
                  <c:v>618279.0240507843</c:v>
                </c:pt>
                <c:pt idx="1">
                  <c:v>276892.14579458255</c:v>
                </c:pt>
                <c:pt idx="2" formatCode="General">
                  <c:v>1171194.9802746451</c:v>
                </c:pt>
                <c:pt idx="3" formatCode="General">
                  <c:v>211289.42684423653</c:v>
                </c:pt>
                <c:pt idx="4" formatCode="General">
                  <c:v>320237.88929244212</c:v>
                </c:pt>
                <c:pt idx="5" formatCode="General">
                  <c:v>588902.53463788913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20"/>
        <c:splitType val="pos"/>
        <c:splitPos val="5"/>
        <c:secondPieSize val="125"/>
        <c:serLines>
          <c:spPr>
            <a:ln w="12700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2017</a:t>
            </a:r>
          </a:p>
        </c:rich>
      </c:tx>
      <c:layout>
        <c:manualLayout>
          <c:xMode val="edge"/>
          <c:yMode val="edge"/>
          <c:x val="3.3646548657121182E-2"/>
          <c:y val="4.10256410256410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457404461270986E-2"/>
          <c:y val="9.4727774412813784E-2"/>
          <c:w val="0.45175464992439546"/>
          <c:h val="0.90527217458627085"/>
        </c:manualLayout>
      </c:layout>
      <c:pieChart>
        <c:varyColors val="1"/>
        <c:ser>
          <c:idx val="0"/>
          <c:order val="0"/>
          <c:tx>
            <c:v>2017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375831949023474E-2"/>
                  <c:y val="-0.142316858280038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4718231922085346E-2"/>
                  <c:y val="0.120375048113933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09551311183772E-2"/>
                  <c:y val="1.63695101290355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4208973320640155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'Кадастр последнего года'!$AG$138:$AG$141</c:f>
              <c:strCache>
                <c:ptCount val="4"/>
                <c:pt idx="0">
                  <c:v>Производство тепло и электро энергии</c:v>
                </c:pt>
                <c:pt idx="1">
                  <c:v>Перегонка нефти</c:v>
                </c:pt>
                <c:pt idx="2">
                  <c:v>Производство кокса</c:v>
                </c:pt>
                <c:pt idx="3">
                  <c:v>Сжигание топлива при добыче и другие энергетические отрасли</c:v>
                </c:pt>
              </c:strCache>
            </c:strRef>
          </c:cat>
          <c:val>
            <c:numRef>
              <c:f>'Кадастр последнего года'!$AC$138:$AC$141</c:f>
              <c:numCache>
                <c:formatCode>0.00</c:formatCode>
                <c:ptCount val="4"/>
                <c:pt idx="0">
                  <c:v>714347.92559761601</c:v>
                </c:pt>
                <c:pt idx="1">
                  <c:v>54027.156989870069</c:v>
                </c:pt>
                <c:pt idx="2">
                  <c:v>2026.6295397778067</c:v>
                </c:pt>
                <c:pt idx="3" formatCode="0.000">
                  <c:v>34078.383175551622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745405431860193"/>
          <c:y val="4.2359243556093953E-2"/>
          <c:w val="0.45208529690832649"/>
          <c:h val="0.93552728985799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1912542606382346"/>
          <c:y val="4.6666666666666669E-2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1319071693579E-3"/>
          <c:y val="9.3333235345684676E-2"/>
          <c:w val="0.75399995439481915"/>
          <c:h val="0.83316867908800085"/>
        </c:manualLayout>
      </c:layout>
      <c:pieChart>
        <c:varyColors val="1"/>
        <c:ser>
          <c:idx val="0"/>
          <c:order val="0"/>
          <c:tx>
            <c:v>1990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9523902629778087"/>
                  <c:y val="-0.142316548281294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421129410509514E-2"/>
                  <c:y val="7.07282557280407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8211660997006231E-2"/>
                  <c:y val="8.604796985217173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676973329202462"/>
                  <c:y val="5.373927071483394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9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'Кадастр последнего года'!$AG$138:$AG$141</c:f>
              <c:strCache>
                <c:ptCount val="4"/>
                <c:pt idx="0">
                  <c:v>Производство тепло и электро энергии</c:v>
                </c:pt>
                <c:pt idx="1">
                  <c:v>Перегонка нефти</c:v>
                </c:pt>
                <c:pt idx="2">
                  <c:v>Производство кокса</c:v>
                </c:pt>
                <c:pt idx="3">
                  <c:v>Сжигание топлива при добыче и другие энергетические отрасли</c:v>
                </c:pt>
              </c:strCache>
            </c:strRef>
          </c:cat>
          <c:val>
            <c:numRef>
              <c:f>'Кадастр последнего года'!$B$138:$B$141</c:f>
              <c:numCache>
                <c:formatCode>General</c:formatCode>
                <c:ptCount val="4"/>
                <c:pt idx="0">
                  <c:v>1019154.2544926767</c:v>
                </c:pt>
                <c:pt idx="1">
                  <c:v>97947.044835077075</c:v>
                </c:pt>
                <c:pt idx="2">
                  <c:v>4833.2014428052844</c:v>
                </c:pt>
                <c:pt idx="3" formatCode="0.000">
                  <c:v>45509.805169843028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0380022470454"/>
          <c:y val="7.2022258080659846E-2"/>
          <c:w val="0.79449963734393547"/>
          <c:h val="0.78947475203800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'Кадастр последнего года'!$A$129</c:f>
              <c:strCache>
                <c:ptCount val="1"/>
                <c:pt idx="0">
                  <c:v>жидкое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года'!$B$129:$AC$129</c:f>
              <c:numCache>
                <c:formatCode>General</c:formatCode>
                <c:ptCount val="28"/>
                <c:pt idx="0">
                  <c:v>234438.57897768001</c:v>
                </c:pt>
                <c:pt idx="1">
                  <c:v>222248.91337609463</c:v>
                </c:pt>
                <c:pt idx="2">
                  <c:v>218701.51334216644</c:v>
                </c:pt>
                <c:pt idx="3">
                  <c:v>208604.25020282404</c:v>
                </c:pt>
                <c:pt idx="4">
                  <c:v>161108.34669692285</c:v>
                </c:pt>
                <c:pt idx="5">
                  <c:v>139670.22069894601</c:v>
                </c:pt>
                <c:pt idx="6">
                  <c:v>130733.09409915723</c:v>
                </c:pt>
                <c:pt idx="7">
                  <c:v>117316.4096877948</c:v>
                </c:pt>
                <c:pt idx="8">
                  <c:v>133799.97465412199</c:v>
                </c:pt>
                <c:pt idx="9">
                  <c:v>115795.6843074192</c:v>
                </c:pt>
                <c:pt idx="10">
                  <c:v>107478.98997794534</c:v>
                </c:pt>
                <c:pt idx="11">
                  <c:v>103135.71024968654</c:v>
                </c:pt>
                <c:pt idx="12">
                  <c:v>100600.35293205829</c:v>
                </c:pt>
                <c:pt idx="13">
                  <c:v>98500.955387531751</c:v>
                </c:pt>
                <c:pt idx="14">
                  <c:v>91066.919281107825</c:v>
                </c:pt>
                <c:pt idx="15">
                  <c:v>88720.495136027996</c:v>
                </c:pt>
                <c:pt idx="16">
                  <c:v>90910.258189884</c:v>
                </c:pt>
                <c:pt idx="17">
                  <c:v>79494.209620071124</c:v>
                </c:pt>
                <c:pt idx="18">
                  <c:v>75844.842912467997</c:v>
                </c:pt>
                <c:pt idx="19">
                  <c:v>74119.971332436122</c:v>
                </c:pt>
                <c:pt idx="20">
                  <c:v>71759.486192181488</c:v>
                </c:pt>
                <c:pt idx="21">
                  <c:v>66918.995002571042</c:v>
                </c:pt>
                <c:pt idx="22">
                  <c:v>66810.579634060923</c:v>
                </c:pt>
                <c:pt idx="23" formatCode="0.00">
                  <c:v>72908.928077834527</c:v>
                </c:pt>
                <c:pt idx="24" formatCode="0.00">
                  <c:v>72984.989731631038</c:v>
                </c:pt>
                <c:pt idx="25" formatCode="0.00">
                  <c:v>74237.57406204805</c:v>
                </c:pt>
                <c:pt idx="26" formatCode="0.00">
                  <c:v>66963.883243698001</c:v>
                </c:pt>
                <c:pt idx="27" formatCode="0.00">
                  <c:v>74104.214154049812</c:v>
                </c:pt>
              </c:numCache>
            </c:numRef>
          </c:val>
        </c:ser>
        <c:ser>
          <c:idx val="1"/>
          <c:order val="1"/>
          <c:tx>
            <c:strRef>
              <c:f>'Кадастр последнего года'!$A$130</c:f>
              <c:strCache>
                <c:ptCount val="1"/>
                <c:pt idx="0">
                  <c:v>твердое 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года'!$B$130:$AC$130</c:f>
              <c:numCache>
                <c:formatCode>General</c:formatCode>
                <c:ptCount val="28"/>
                <c:pt idx="0">
                  <c:v>409675.12440712214</c:v>
                </c:pt>
                <c:pt idx="1">
                  <c:v>383220.33080032835</c:v>
                </c:pt>
                <c:pt idx="2">
                  <c:v>329616.10055612522</c:v>
                </c:pt>
                <c:pt idx="3">
                  <c:v>328928.87337925995</c:v>
                </c:pt>
                <c:pt idx="4">
                  <c:v>307477.6524676985</c:v>
                </c:pt>
                <c:pt idx="5">
                  <c:v>301867.84733188502</c:v>
                </c:pt>
                <c:pt idx="6">
                  <c:v>306528.84808261559</c:v>
                </c:pt>
                <c:pt idx="7">
                  <c:v>278880.05247306265</c:v>
                </c:pt>
                <c:pt idx="8">
                  <c:v>266754.46440093842</c:v>
                </c:pt>
                <c:pt idx="9">
                  <c:v>259563.75107673698</c:v>
                </c:pt>
                <c:pt idx="10">
                  <c:v>269196.30432025692</c:v>
                </c:pt>
                <c:pt idx="11">
                  <c:v>278277.64849550481</c:v>
                </c:pt>
                <c:pt idx="12">
                  <c:v>268515.92904758279</c:v>
                </c:pt>
                <c:pt idx="13">
                  <c:v>270090.64576482913</c:v>
                </c:pt>
                <c:pt idx="14">
                  <c:v>256909.27595272765</c:v>
                </c:pt>
                <c:pt idx="15">
                  <c:v>262997.54646389285</c:v>
                </c:pt>
                <c:pt idx="16">
                  <c:v>275683.7463600781</c:v>
                </c:pt>
                <c:pt idx="17">
                  <c:v>261812.53386792017</c:v>
                </c:pt>
                <c:pt idx="18">
                  <c:v>289525.51110329281</c:v>
                </c:pt>
                <c:pt idx="19">
                  <c:v>263315.7989393312</c:v>
                </c:pt>
                <c:pt idx="20">
                  <c:v>256047.77174580822</c:v>
                </c:pt>
                <c:pt idx="21">
                  <c:v>263477.70583524619</c:v>
                </c:pt>
                <c:pt idx="22">
                  <c:v>280255.35538965627</c:v>
                </c:pt>
                <c:pt idx="23">
                  <c:v>253449.78481615311</c:v>
                </c:pt>
                <c:pt idx="24">
                  <c:v>239762.86010243939</c:v>
                </c:pt>
                <c:pt idx="25">
                  <c:v>249577.27059078828</c:v>
                </c:pt>
                <c:pt idx="26">
                  <c:v>241246.07879836569</c:v>
                </c:pt>
                <c:pt idx="27">
                  <c:v>219074.94338879388</c:v>
                </c:pt>
              </c:numCache>
            </c:numRef>
          </c:val>
        </c:ser>
        <c:ser>
          <c:idx val="2"/>
          <c:order val="2"/>
          <c:tx>
            <c:strRef>
              <c:f>'Кадастр последнего года'!$A$131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года'!$B$131:$AC$131</c:f>
              <c:numCache>
                <c:formatCode>General</c:formatCode>
                <c:ptCount val="28"/>
                <c:pt idx="0">
                  <c:v>510577.3124928</c:v>
                </c:pt>
                <c:pt idx="1">
                  <c:v>476879.20986827527</c:v>
                </c:pt>
                <c:pt idx="2">
                  <c:v>509531.46912000002</c:v>
                </c:pt>
                <c:pt idx="3">
                  <c:v>501976.10879999999</c:v>
                </c:pt>
                <c:pt idx="4">
                  <c:v>477327.98015999992</c:v>
                </c:pt>
                <c:pt idx="5">
                  <c:v>452398.38047999999</c:v>
                </c:pt>
                <c:pt idx="6">
                  <c:v>453174.29855999997</c:v>
                </c:pt>
                <c:pt idx="7">
                  <c:v>440884.8</c:v>
                </c:pt>
                <c:pt idx="8">
                  <c:v>440204.79456000001</c:v>
                </c:pt>
                <c:pt idx="9">
                  <c:v>447823.99871999997</c:v>
                </c:pt>
                <c:pt idx="10">
                  <c:v>445825.86727069441</c:v>
                </c:pt>
                <c:pt idx="11">
                  <c:v>452335.47873094416</c:v>
                </c:pt>
                <c:pt idx="12">
                  <c:v>459685.17062779854</c:v>
                </c:pt>
                <c:pt idx="13">
                  <c:v>475995.90450117888</c:v>
                </c:pt>
                <c:pt idx="14">
                  <c:v>480073.58796952397</c:v>
                </c:pt>
                <c:pt idx="15">
                  <c:v>487944.95214528003</c:v>
                </c:pt>
                <c:pt idx="16">
                  <c:v>501833.66904115194</c:v>
                </c:pt>
                <c:pt idx="17">
                  <c:v>518959.8952219584</c:v>
                </c:pt>
                <c:pt idx="18">
                  <c:v>512399.63561472011</c:v>
                </c:pt>
                <c:pt idx="19">
                  <c:v>479433.31641468749</c:v>
                </c:pt>
                <c:pt idx="20">
                  <c:v>526533.38466038555</c:v>
                </c:pt>
                <c:pt idx="21">
                  <c:v>533541.23042250238</c:v>
                </c:pt>
                <c:pt idx="22">
                  <c:v>538218.52452223026</c:v>
                </c:pt>
                <c:pt idx="23">
                  <c:v>503697.58449612145</c:v>
                </c:pt>
                <c:pt idx="24">
                  <c:v>510147.40048070397</c:v>
                </c:pt>
                <c:pt idx="25">
                  <c:v>470948.24642447231</c:v>
                </c:pt>
                <c:pt idx="26">
                  <c:v>472683.78710745287</c:v>
                </c:pt>
                <c:pt idx="27">
                  <c:v>483426.73425886146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658816"/>
        <c:axId val="192664704"/>
      </c:barChart>
      <c:catAx>
        <c:axId val="19265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664704"/>
        <c:crosses val="autoZero"/>
        <c:auto val="1"/>
        <c:lblAlgn val="ctr"/>
        <c:lblOffset val="100"/>
        <c:noMultiLvlLbl val="0"/>
      </c:catAx>
      <c:valAx>
        <c:axId val="192664704"/>
        <c:scaling>
          <c:orientation val="minMax"/>
          <c:max val="12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Гг СО2</a:t>
                </a:r>
              </a:p>
            </c:rich>
          </c:tx>
          <c:layout>
            <c:manualLayout>
              <c:xMode val="edge"/>
              <c:yMode val="edge"/>
              <c:x val="1.7799313547345041E-2"/>
              <c:y val="0.407202715295767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65881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44802003810292"/>
          <c:y val="5.7441158617387814E-2"/>
          <c:w val="0.12591225789336452"/>
          <c:h val="0.217068615468909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15625"/>
          <c:y val="8.171206225680934E-2"/>
          <c:w val="0.814453125"/>
          <c:h val="0.721141374837872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'Кадастр последнего года'!$A$191</c:f>
              <c:strCache>
                <c:ptCount val="1"/>
                <c:pt idx="0">
                  <c:v>жидкое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года'!$B$191:$AC$191</c:f>
              <c:numCache>
                <c:formatCode>General</c:formatCode>
                <c:ptCount val="28"/>
                <c:pt idx="0">
                  <c:v>70013.406284640005</c:v>
                </c:pt>
                <c:pt idx="1">
                  <c:v>66453.62702234005</c:v>
                </c:pt>
                <c:pt idx="2">
                  <c:v>50730.122367968412</c:v>
                </c:pt>
                <c:pt idx="3">
                  <c:v>38725.040151831599</c:v>
                </c:pt>
                <c:pt idx="4">
                  <c:v>18436.958954355821</c:v>
                </c:pt>
                <c:pt idx="5">
                  <c:v>13631.609746026525</c:v>
                </c:pt>
                <c:pt idx="6">
                  <c:v>25087.752938621637</c:v>
                </c:pt>
                <c:pt idx="7">
                  <c:v>30109.63051183795</c:v>
                </c:pt>
                <c:pt idx="8">
                  <c:v>24643.425204745203</c:v>
                </c:pt>
                <c:pt idx="9">
                  <c:v>28534.804747470003</c:v>
                </c:pt>
                <c:pt idx="10">
                  <c:v>23983.158152561664</c:v>
                </c:pt>
                <c:pt idx="11">
                  <c:v>23304.988474270369</c:v>
                </c:pt>
                <c:pt idx="12">
                  <c:v>18737.34427949263</c:v>
                </c:pt>
                <c:pt idx="13">
                  <c:v>16417.845114551608</c:v>
                </c:pt>
                <c:pt idx="14">
                  <c:v>11673.991317622078</c:v>
                </c:pt>
                <c:pt idx="15">
                  <c:v>23144.371475820986</c:v>
                </c:pt>
                <c:pt idx="16">
                  <c:v>21589.791403915231</c:v>
                </c:pt>
                <c:pt idx="17">
                  <c:v>24263.107628151043</c:v>
                </c:pt>
                <c:pt idx="18">
                  <c:v>27652.653766383657</c:v>
                </c:pt>
                <c:pt idx="19">
                  <c:v>14681.712459465187</c:v>
                </c:pt>
                <c:pt idx="20">
                  <c:v>19637.372790077599</c:v>
                </c:pt>
                <c:pt idx="21">
                  <c:v>25314.154365533777</c:v>
                </c:pt>
                <c:pt idx="22">
                  <c:v>24355.476015665234</c:v>
                </c:pt>
                <c:pt idx="23" formatCode="0.00">
                  <c:v>27142.251778392128</c:v>
                </c:pt>
                <c:pt idx="24" formatCode="0.00">
                  <c:v>31950.761926891249</c:v>
                </c:pt>
                <c:pt idx="25" formatCode="0.00">
                  <c:v>34836.988396526314</c:v>
                </c:pt>
                <c:pt idx="26" formatCode="0.00">
                  <c:v>52643.200661344439</c:v>
                </c:pt>
                <c:pt idx="27" formatCode="0.00">
                  <c:v>51029.222103189786</c:v>
                </c:pt>
              </c:numCache>
            </c:numRef>
          </c:val>
        </c:ser>
        <c:ser>
          <c:idx val="2"/>
          <c:order val="1"/>
          <c:tx>
            <c:strRef>
              <c:f>'Кадастр последнего года'!$A$192</c:f>
              <c:strCache>
                <c:ptCount val="1"/>
                <c:pt idx="0">
                  <c:v>твердое 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года'!$B$192:$AC$192</c:f>
              <c:numCache>
                <c:formatCode>General</c:formatCode>
                <c:ptCount val="28"/>
                <c:pt idx="0">
                  <c:v>54586.645449269527</c:v>
                </c:pt>
                <c:pt idx="1">
                  <c:v>61129.308077939961</c:v>
                </c:pt>
                <c:pt idx="2">
                  <c:v>21925.73615816878</c:v>
                </c:pt>
                <c:pt idx="3">
                  <c:v>25301.216856950039</c:v>
                </c:pt>
                <c:pt idx="4">
                  <c:v>18551.91293919666</c:v>
                </c:pt>
                <c:pt idx="5">
                  <c:v>43531.869897134129</c:v>
                </c:pt>
                <c:pt idx="6">
                  <c:v>54739.14403936809</c:v>
                </c:pt>
                <c:pt idx="7">
                  <c:v>19211.897536896235</c:v>
                </c:pt>
                <c:pt idx="8">
                  <c:v>27910.871203572256</c:v>
                </c:pt>
                <c:pt idx="9">
                  <c:v>23915.238386463268</c:v>
                </c:pt>
                <c:pt idx="10">
                  <c:v>27042.322805149011</c:v>
                </c:pt>
                <c:pt idx="11">
                  <c:v>33254.238113285821</c:v>
                </c:pt>
                <c:pt idx="12">
                  <c:v>32940.481460615003</c:v>
                </c:pt>
                <c:pt idx="13">
                  <c:v>29556.384317298427</c:v>
                </c:pt>
                <c:pt idx="14">
                  <c:v>29037.125963669598</c:v>
                </c:pt>
                <c:pt idx="15">
                  <c:v>31755.107700170822</c:v>
                </c:pt>
                <c:pt idx="16">
                  <c:v>32854.492334797913</c:v>
                </c:pt>
                <c:pt idx="17">
                  <c:v>37219.631942065418</c:v>
                </c:pt>
                <c:pt idx="18">
                  <c:v>41644.984256826996</c:v>
                </c:pt>
                <c:pt idx="19">
                  <c:v>46833.618080254113</c:v>
                </c:pt>
                <c:pt idx="20">
                  <c:v>45431.261712705622</c:v>
                </c:pt>
                <c:pt idx="21">
                  <c:v>46537.676499160771</c:v>
                </c:pt>
                <c:pt idx="22">
                  <c:v>42824.880721709611</c:v>
                </c:pt>
                <c:pt idx="23">
                  <c:v>38601.280926354513</c:v>
                </c:pt>
                <c:pt idx="24">
                  <c:v>39840.164064689045</c:v>
                </c:pt>
                <c:pt idx="25">
                  <c:v>49304.93995364086</c:v>
                </c:pt>
                <c:pt idx="26">
                  <c:v>48637.769539163019</c:v>
                </c:pt>
                <c:pt idx="27">
                  <c:v>54153.399940410207</c:v>
                </c:pt>
              </c:numCache>
            </c:numRef>
          </c:val>
        </c:ser>
        <c:ser>
          <c:idx val="3"/>
          <c:order val="2"/>
          <c:tx>
            <c:strRef>
              <c:f>'Кадастр последнего года'!$A$193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'Кадастр последнего года'!$B$111:$AC$111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'Кадастр последнего года'!$B$193:$AC$193</c:f>
              <c:numCache>
                <c:formatCode>General</c:formatCode>
                <c:ptCount val="28"/>
                <c:pt idx="0">
                  <c:v>76694.114345858456</c:v>
                </c:pt>
                <c:pt idx="1">
                  <c:v>78073.513948163687</c:v>
                </c:pt>
                <c:pt idx="2">
                  <c:v>46226.180081805243</c:v>
                </c:pt>
                <c:pt idx="3">
                  <c:v>40050.681747693816</c:v>
                </c:pt>
                <c:pt idx="4">
                  <c:v>35317.74387098122</c:v>
                </c:pt>
                <c:pt idx="5">
                  <c:v>44244.493093141835</c:v>
                </c:pt>
                <c:pt idx="6">
                  <c:v>49320.783313153312</c:v>
                </c:pt>
                <c:pt idx="7">
                  <c:v>47318.980740140316</c:v>
                </c:pt>
                <c:pt idx="8">
                  <c:v>40039.765109637883</c:v>
                </c:pt>
                <c:pt idx="9">
                  <c:v>40509.020882726429</c:v>
                </c:pt>
                <c:pt idx="10">
                  <c:v>46074.761290731934</c:v>
                </c:pt>
                <c:pt idx="11">
                  <c:v>47398.578360145053</c:v>
                </c:pt>
                <c:pt idx="12">
                  <c:v>47664.520815160242</c:v>
                </c:pt>
                <c:pt idx="13">
                  <c:v>48810.556404278133</c:v>
                </c:pt>
                <c:pt idx="14">
                  <c:v>50778.558127438722</c:v>
                </c:pt>
                <c:pt idx="15">
                  <c:v>55301.347925102971</c:v>
                </c:pt>
                <c:pt idx="16">
                  <c:v>58176.422679343996</c:v>
                </c:pt>
                <c:pt idx="17">
                  <c:v>46953.647544661675</c:v>
                </c:pt>
                <c:pt idx="18">
                  <c:v>54927.914962595009</c:v>
                </c:pt>
                <c:pt idx="19">
                  <c:v>56872.367104329227</c:v>
                </c:pt>
                <c:pt idx="20">
                  <c:v>62465.048548777995</c:v>
                </c:pt>
                <c:pt idx="21">
                  <c:v>66506.083311043592</c:v>
                </c:pt>
                <c:pt idx="22">
                  <c:v>78686.140616581673</c:v>
                </c:pt>
                <c:pt idx="23">
                  <c:v>74181.588141350498</c:v>
                </c:pt>
                <c:pt idx="24">
                  <c:v>66907.641670659228</c:v>
                </c:pt>
                <c:pt idx="25">
                  <c:v>59202.699305807902</c:v>
                </c:pt>
                <c:pt idx="26">
                  <c:v>62142.171008979654</c:v>
                </c:pt>
                <c:pt idx="27">
                  <c:v>64133.316360250385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787968"/>
        <c:axId val="192789504"/>
      </c:barChart>
      <c:catAx>
        <c:axId val="1927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789504"/>
        <c:crosses val="autoZero"/>
        <c:auto val="1"/>
        <c:lblAlgn val="ctr"/>
        <c:lblOffset val="100"/>
        <c:noMultiLvlLbl val="0"/>
      </c:catAx>
      <c:valAx>
        <c:axId val="192789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b="0"/>
                  <a:t>Гг СО2</a:t>
                </a:r>
              </a:p>
            </c:rich>
          </c:tx>
          <c:layout>
            <c:manualLayout>
              <c:xMode val="edge"/>
              <c:yMode val="edge"/>
              <c:x val="1.5625E-2"/>
              <c:y val="0.3035019455252918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7879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703125"/>
          <c:y val="0.24124513618677043"/>
          <c:w val="0.32171587926509188"/>
          <c:h val="8.10523198218899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0.30122</cdr:x>
      <cdr:y>0.05907</cdr:y>
    </cdr:from>
    <cdr:to>
      <cdr:x>0.47456</cdr:x>
      <cdr:y>0.16885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626789" y="165631"/>
          <a:ext cx="9361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5EB3B-8E38-46CF-80A5-1D3A9D46AC8B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08E77-8BE9-4F5E-9E41-3E49A6258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7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9733" y="8652261"/>
            <a:ext cx="2993953" cy="4800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27" tIns="44563" rIns="89127" bIns="44563" anchor="b"/>
          <a:lstStyle/>
          <a:p>
            <a:pPr algn="r" defTabSz="890588" fontAlgn="base">
              <a:spcBef>
                <a:spcPct val="0"/>
              </a:spcBef>
              <a:spcAft>
                <a:spcPct val="0"/>
              </a:spcAft>
              <a:defRPr/>
            </a:pPr>
            <a:fld id="{580E88C3-416A-47D8-8CBA-AB63982746E8}" type="slidenum">
              <a:rPr lang="en-GB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pPr algn="r" defTabSz="8905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р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9733" y="8652261"/>
            <a:ext cx="2993953" cy="4800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27" tIns="44563" rIns="89127" bIns="44563" anchor="b"/>
          <a:lstStyle/>
          <a:p>
            <a:pPr algn="r" defTabSz="890588">
              <a:defRPr/>
            </a:pPr>
            <a:fld id="{580E88C3-416A-47D8-8CBA-AB63982746E8}" type="slidenum">
              <a:rPr lang="en-GB"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890588">
                <a:defRPr/>
              </a:pPr>
              <a:t>3</a:t>
            </a:fld>
            <a:endParaRPr lang="en-GB" sz="12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9733" y="8652261"/>
            <a:ext cx="2993953" cy="4800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27" tIns="44563" rIns="89127" bIns="44563" anchor="b"/>
          <a:lstStyle/>
          <a:p>
            <a:pPr algn="r" defTabSz="890588">
              <a:defRPr/>
            </a:pPr>
            <a:fld id="{580E88C3-416A-47D8-8CBA-AB63982746E8}" type="slidenum">
              <a:rPr lang="en-GB"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890588">
                <a:defRPr/>
              </a:pPr>
              <a:t>7</a:t>
            </a:fld>
            <a:endParaRPr lang="en-GB" sz="12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р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9733" y="8652261"/>
            <a:ext cx="2993953" cy="4800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27" tIns="44563" rIns="89127" bIns="44563" anchor="b"/>
          <a:lstStyle/>
          <a:p>
            <a:pPr algn="r" defTabSz="890588">
              <a:defRPr/>
            </a:pPr>
            <a:fld id="{580E88C3-416A-47D8-8CBA-AB63982746E8}" type="slidenum">
              <a:rPr lang="en-GB"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890588">
                <a:defRPr/>
              </a:pPr>
              <a:t>8</a:t>
            </a:fld>
            <a:endParaRPr lang="en-GB" sz="12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р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8E77-8BE9-4F5E-9E41-3E49A625883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2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FE5B-C7BE-4156-AA45-2DB217D5A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5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749E8-EE27-4B59-BEF2-A3E4B3BE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0D1B9-3AAA-4C92-9D3F-5EF4D81C1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RegDocs\Модернизация_МежПравКомиссия\Подложка\shapka-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"/>
            <a:ext cx="7234036" cy="894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4" descr="C:\Users\davydova\Desktop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86" y="191223"/>
            <a:ext cx="935459" cy="7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7430164" y="620857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B019C00-61BC-446C-855F-DBAC96639365}" type="slidenum">
              <a:rPr lang="ru-RU" sz="1400" b="1" smtClean="0">
                <a:solidFill>
                  <a:schemeClr val="accent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049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FD99-F630-4455-847D-32EF7C6979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D8D8F-23F8-471E-B742-1987C0B01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D4272-25AE-4714-849D-24CE451091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3917C-69BF-42B3-B45A-5ED8E18BD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3CAE5-E6E1-44AB-8FE4-61DEAF1BC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2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5812-FBBB-4F23-9734-A8A25BC947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18D5-517E-427B-9876-F5E45612B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A8C4-904F-40E3-8FA9-289FC7F07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1C794-1FD2-48D6-9F77-002540CC55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7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765175"/>
            <a:ext cx="8820150" cy="2519363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Оценка и тенденции выбросов парниковых газов в России;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вклад энергетического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комплекса и пути его снижения в рамках глобальной стратегии</a:t>
            </a:r>
            <a:b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смягчения воздействий на изменение климата</a:t>
            </a:r>
            <a:endParaRPr lang="en-GB" alt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323850" y="765175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85829" y="3573017"/>
            <a:ext cx="756927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В.А. Гинзбург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veronika.ginzburg@gmail.com</a:t>
            </a:r>
            <a:endParaRPr lang="ru-RU" altLang="ru-RU" sz="1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к.г.н</a:t>
            </a:r>
            <a:r>
              <a:rPr lang="ru-RU" alt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заведующая отделом </a:t>
            </a:r>
            <a:endParaRPr 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Институт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глобального климата и экологии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им. академика Ю.А.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Израэля</a:t>
            </a:r>
            <a:endParaRPr lang="ru-RU" alt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000" b="1" i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Aft>
                <a:spcPct val="0"/>
              </a:spcAft>
              <a:buFont typeface="Arial" charset="0"/>
              <a:buNone/>
            </a:pPr>
            <a:endParaRPr lang="en-GB" altLang="ru-RU" sz="1800" b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8732" y="5888600"/>
            <a:ext cx="8208912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i="1" dirty="0" smtClean="0">
                <a:solidFill>
                  <a:srgbClr val="808080"/>
                </a:solidFill>
                <a:latin typeface="Arial" charset="0"/>
                <a:cs typeface="Times New Roman" pitchFamily="18" charset="0"/>
              </a:rPr>
              <a:t>18</a:t>
            </a:r>
            <a:r>
              <a:rPr lang="en-US" altLang="ru-RU" sz="1200" b="1" i="1" dirty="0" smtClean="0">
                <a:solidFill>
                  <a:srgbClr val="80808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200" b="1" i="1" dirty="0" smtClean="0">
                <a:solidFill>
                  <a:srgbClr val="808080"/>
                </a:solidFill>
                <a:latin typeface="Arial" charset="0"/>
                <a:cs typeface="Times New Roman" pitchFamily="18" charset="0"/>
              </a:rPr>
              <a:t>апреля 2019 г.</a:t>
            </a:r>
            <a:endParaRPr lang="ru-RU" altLang="ru-RU" sz="1400" b="1" i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Aft>
                <a:spcPct val="0"/>
              </a:spcAft>
              <a:buFont typeface="Arial" charset="0"/>
              <a:buNone/>
            </a:pPr>
            <a:endParaRPr lang="en-GB" altLang="ru-RU" sz="1800" b="1" dirty="0">
              <a:solidFill>
                <a:srgbClr val="808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5829" y="4941169"/>
            <a:ext cx="7569274" cy="9474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Презентация подготовлена по данным Национального кадастра за 1990-2017 гг.,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с использованием информационных и обучающих материалов  ФГБУ «ИГКЭ»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– Промышленное производство и строительство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135" y="946155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СО</a:t>
            </a:r>
            <a:r>
              <a:rPr lang="ru-RU" b="1" i="1" baseline="-25000" dirty="0"/>
              <a:t>2</a:t>
            </a:r>
            <a:r>
              <a:rPr lang="ru-RU" b="1" i="1" dirty="0"/>
              <a:t> при сжигании топлива в </a:t>
            </a:r>
            <a:r>
              <a:rPr lang="ru-RU" b="1" i="1" dirty="0" smtClean="0"/>
              <a:t>промышленности, </a:t>
            </a:r>
            <a:r>
              <a:rPr lang="ru-RU" b="1" i="1" dirty="0" err="1"/>
              <a:t>Гг</a:t>
            </a:r>
            <a:r>
              <a:rPr lang="ru-RU" b="1" i="1" dirty="0"/>
              <a:t> СО</a:t>
            </a:r>
            <a:r>
              <a:rPr lang="ru-RU" b="1" i="1" baseline="-25000" dirty="0"/>
              <a:t>2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941168"/>
            <a:ext cx="550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Временной тренд сжигания </a:t>
            </a:r>
            <a:r>
              <a:rPr lang="ru-RU" b="1" i="1" dirty="0" smtClean="0"/>
              <a:t>топлива,  в </a:t>
            </a:r>
            <a:r>
              <a:rPr lang="ru-RU" b="1" i="1" dirty="0"/>
              <a:t>% к 1990г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760" y="1890980"/>
            <a:ext cx="3374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Сжигание природного газа </a:t>
            </a:r>
            <a:r>
              <a:rPr lang="ru-RU" dirty="0" smtClean="0"/>
              <a:t>для энергетических целей на </a:t>
            </a:r>
            <a:r>
              <a:rPr lang="ru-RU" dirty="0"/>
              <a:t>промышленных производствах в </a:t>
            </a:r>
            <a:r>
              <a:rPr lang="ru-RU" dirty="0" smtClean="0"/>
              <a:t>2017 </a:t>
            </a:r>
            <a:r>
              <a:rPr lang="ru-RU" dirty="0"/>
              <a:t>году составляет </a:t>
            </a:r>
            <a:r>
              <a:rPr lang="ru-RU" dirty="0" smtClean="0"/>
              <a:t>84% </a:t>
            </a:r>
            <a:r>
              <a:rPr lang="ru-RU" dirty="0"/>
              <a:t>от уровня 1990 года. Использование твердого топлива </a:t>
            </a:r>
            <a:r>
              <a:rPr lang="ru-RU" dirty="0" smtClean="0"/>
              <a:t>составляет 84% </a:t>
            </a:r>
            <a:r>
              <a:rPr lang="ru-RU" dirty="0"/>
              <a:t>от уровня1990 года,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жидкого – </a:t>
            </a:r>
            <a:r>
              <a:rPr lang="ru-RU" dirty="0" smtClean="0"/>
              <a:t>73%.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12418"/>
              </p:ext>
            </p:extLst>
          </p:nvPr>
        </p:nvGraphicFramePr>
        <p:xfrm>
          <a:off x="331264" y="5301208"/>
          <a:ext cx="8229925" cy="101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3392"/>
                <a:gridCol w="523403"/>
                <a:gridCol w="523403"/>
                <a:gridCol w="523403"/>
                <a:gridCol w="523403"/>
                <a:gridCol w="523403"/>
                <a:gridCol w="564551"/>
                <a:gridCol w="523403"/>
                <a:gridCol w="564551"/>
                <a:gridCol w="523403"/>
                <a:gridCol w="525048"/>
                <a:gridCol w="525048"/>
                <a:gridCol w="523403"/>
                <a:gridCol w="520111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Жидкое топливо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Твердое топливо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428051"/>
              </p:ext>
            </p:extLst>
          </p:nvPr>
        </p:nvGraphicFramePr>
        <p:xfrm>
          <a:off x="3357494" y="1484784"/>
          <a:ext cx="5636387" cy="299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– Транспорт и Другие виды деятельности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6" y="1124744"/>
            <a:ext cx="7368868" cy="24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26" y="3717032"/>
            <a:ext cx="7086558" cy="28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– Выбросы от утечек и испарений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630" y="5229200"/>
            <a:ext cx="876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Операции с нефтью и природным газом (1.В.2) доминируют в суммарном объеме выбросов от утечек и испарения топлив – 75,2%. В 2017 г. выбросы от нефтегазовой отрасли были на 3,7% выше уровня 1990 года, выбросы от твердых топлив сократились на 26,2%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3" y="1196752"/>
            <a:ext cx="8182495" cy="35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– Добыча и последующие операции с углем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450" y="908720"/>
            <a:ext cx="85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</a:t>
            </a:r>
            <a:r>
              <a:rPr lang="ru-RU" b="1" i="1" dirty="0" smtClean="0"/>
              <a:t>метана при добыче и последующих операциях с углем, </a:t>
            </a:r>
            <a:r>
              <a:rPr lang="ru-RU" b="1" i="1" dirty="0" err="1" smtClean="0"/>
              <a:t>млн.т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616" y="4797152"/>
            <a:ext cx="8959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2017</a:t>
            </a:r>
            <a:r>
              <a:rPr lang="ru-RU" dirty="0"/>
              <a:t> году совокупный выброс метана от добычи угля составил </a:t>
            </a:r>
            <a:r>
              <a:rPr lang="ru-RU" dirty="0" smtClean="0"/>
              <a:t>2,6 </a:t>
            </a:r>
            <a:r>
              <a:rPr lang="ru-RU" dirty="0"/>
              <a:t>млн. </a:t>
            </a:r>
            <a:r>
              <a:rPr lang="ru-RU" dirty="0" smtClean="0"/>
              <a:t>т, </a:t>
            </a:r>
            <a:r>
              <a:rPr lang="ru-RU" dirty="0"/>
              <a:t>что на </a:t>
            </a:r>
            <a:r>
              <a:rPr lang="ru-RU" dirty="0" smtClean="0"/>
              <a:t>26,2% </a:t>
            </a:r>
            <a:r>
              <a:rPr lang="ru-RU" dirty="0"/>
              <a:t>ниже, чем в 1990 </a:t>
            </a:r>
            <a:r>
              <a:rPr lang="ru-RU" dirty="0" smtClean="0"/>
              <a:t>году. </a:t>
            </a:r>
          </a:p>
          <a:p>
            <a:r>
              <a:rPr lang="ru-RU" dirty="0"/>
              <a:t>Вклад добычи угля подземным способом в совокупную эмиссию от угледобычи </a:t>
            </a:r>
            <a:r>
              <a:rPr lang="ru-RU" dirty="0" smtClean="0"/>
              <a:t> сократился по сравнению с 1990 годом и составил </a:t>
            </a:r>
            <a:r>
              <a:rPr lang="ru-RU" dirty="0"/>
              <a:t>46,5%. </a:t>
            </a:r>
            <a:endParaRPr lang="ru-RU" dirty="0" smtClean="0"/>
          </a:p>
          <a:p>
            <a:r>
              <a:rPr lang="ru-RU" dirty="0" smtClean="0"/>
              <a:t>При этом эмиссия метана при добыче угля открытым способом выросла на 28%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8155"/>
            <a:ext cx="8382000" cy="3296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5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– Добыча и последующие операции с нефтью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8" y="1612402"/>
            <a:ext cx="3456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Бурение, опробование и обслуживание действующих нефтяных скважин является основным источником выбросов СО</a:t>
            </a:r>
            <a:r>
              <a:rPr lang="ru-RU" baseline="-25000" dirty="0"/>
              <a:t>2</a:t>
            </a:r>
            <a:r>
              <a:rPr lang="ru-RU" dirty="0"/>
              <a:t> и составляет </a:t>
            </a:r>
            <a:r>
              <a:rPr lang="ru-RU" dirty="0" smtClean="0"/>
              <a:t>98,5% </a:t>
            </a:r>
            <a:r>
              <a:rPr lang="ru-RU" dirty="0"/>
              <a:t>совокупного выброса от операций с нефтью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638" y="966071"/>
            <a:ext cx="343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СО</a:t>
            </a:r>
            <a:r>
              <a:rPr lang="ru-RU" b="1" i="1" baseline="-25000" dirty="0"/>
              <a:t>2</a:t>
            </a:r>
            <a:r>
              <a:rPr lang="ru-RU" b="1" i="1" dirty="0"/>
              <a:t> при операциях с нефтью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638" y="3596010"/>
            <a:ext cx="344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СН</a:t>
            </a:r>
            <a:r>
              <a:rPr lang="ru-RU" b="1" i="1" baseline="-25000" dirty="0"/>
              <a:t>4</a:t>
            </a:r>
            <a:r>
              <a:rPr lang="ru-RU" b="1" i="1" dirty="0"/>
              <a:t> при операциях с нефтью и добыче газового конденсата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638" y="4437111"/>
            <a:ext cx="3578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Нефтедобыча (включая добычу газового конденсата) определяет тенденции выбросов метана при операциях с нефтью: ее вклад в совокупную эмиссию составляет в среднем </a:t>
            </a:r>
            <a:r>
              <a:rPr lang="ru-RU" dirty="0" smtClean="0"/>
              <a:t>89,8</a:t>
            </a:r>
            <a:r>
              <a:rPr lang="ru-RU" dirty="0"/>
              <a:t> 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8" y="966071"/>
            <a:ext cx="56035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54" y="3789040"/>
            <a:ext cx="55582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– Добыча и последующие операции с газом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59" y="1124744"/>
            <a:ext cx="3406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СО</a:t>
            </a:r>
            <a:r>
              <a:rPr lang="ru-RU" b="1" i="1" baseline="-25000" dirty="0"/>
              <a:t>2</a:t>
            </a:r>
            <a:r>
              <a:rPr lang="ru-RU" b="1" i="1" dirty="0"/>
              <a:t> при операциях с природным газом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045" y="1828910"/>
            <a:ext cx="3392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Газораспределение дает </a:t>
            </a:r>
            <a:r>
              <a:rPr lang="ru-RU" dirty="0"/>
              <a:t>наибольший вклад в совокупный выброс СО</a:t>
            </a:r>
            <a:r>
              <a:rPr lang="ru-RU" baseline="-25000" dirty="0"/>
              <a:t>2</a:t>
            </a:r>
            <a:r>
              <a:rPr lang="ru-RU" dirty="0"/>
              <a:t> (</a:t>
            </a:r>
            <a:r>
              <a:rPr lang="ru-RU" dirty="0" smtClean="0"/>
              <a:t>75,6</a:t>
            </a:r>
            <a:r>
              <a:rPr lang="ru-RU" dirty="0"/>
              <a:t> </a:t>
            </a:r>
            <a:r>
              <a:rPr lang="ru-RU" dirty="0" smtClean="0"/>
              <a:t>%)</a:t>
            </a:r>
          </a:p>
          <a:p>
            <a:r>
              <a:rPr lang="ru-RU" dirty="0"/>
              <a:t>В </a:t>
            </a:r>
            <a:r>
              <a:rPr lang="ru-RU" dirty="0" smtClean="0"/>
              <a:t>2017г</a:t>
            </a:r>
            <a:r>
              <a:rPr lang="ru-RU" dirty="0"/>
              <a:t>. выбросы СО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smtClean="0"/>
              <a:t>были на 5,6 % ниже </a:t>
            </a:r>
            <a:r>
              <a:rPr lang="ru-RU" dirty="0"/>
              <a:t>уровня </a:t>
            </a:r>
            <a:r>
              <a:rPr lang="ru-RU" dirty="0" smtClean="0"/>
              <a:t>1990</a:t>
            </a:r>
            <a:r>
              <a:rPr lang="ru-RU" dirty="0"/>
              <a:t> 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045" y="3429000"/>
            <a:ext cx="3392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СН</a:t>
            </a:r>
            <a:r>
              <a:rPr lang="ru-RU" b="1" i="1" baseline="-25000" dirty="0"/>
              <a:t>4</a:t>
            </a:r>
            <a:r>
              <a:rPr lang="ru-RU" b="1" i="1" dirty="0"/>
              <a:t> при операциях с природным газом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546" y="4102437"/>
            <a:ext cx="33983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операциях с природным газом основной вклад в выброс СН</a:t>
            </a:r>
            <a:r>
              <a:rPr lang="ru-RU" baseline="-25000" dirty="0"/>
              <a:t>4</a:t>
            </a:r>
            <a:r>
              <a:rPr lang="ru-RU" dirty="0"/>
              <a:t> вносит его транспортировка и хранение – </a:t>
            </a:r>
            <a:r>
              <a:rPr lang="ru-RU" dirty="0" smtClean="0"/>
              <a:t>86,7</a:t>
            </a:r>
            <a:r>
              <a:rPr lang="ru-RU" dirty="0"/>
              <a:t> </a:t>
            </a:r>
            <a:r>
              <a:rPr lang="ru-RU" dirty="0" smtClean="0"/>
              <a:t>%</a:t>
            </a:r>
          </a:p>
          <a:p>
            <a:r>
              <a:rPr lang="ru-RU" dirty="0"/>
              <a:t>В </a:t>
            </a:r>
            <a:r>
              <a:rPr lang="ru-RU" dirty="0" smtClean="0"/>
              <a:t>2017</a:t>
            </a:r>
            <a:r>
              <a:rPr lang="ru-RU" dirty="0"/>
              <a:t> г. совокупная эмиссия метана </a:t>
            </a:r>
            <a:r>
              <a:rPr lang="ru-RU" dirty="0" smtClean="0"/>
              <a:t>достигла уровня 1990 года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40365"/>
            <a:ext cx="5724128" cy="26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81" y="3861047"/>
            <a:ext cx="5747744" cy="26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04617B"/>
                </a:solidFill>
                <a:latin typeface="Cambria" pitchFamily="18" charset="0"/>
              </a:rPr>
              <a:t>– </a:t>
            </a: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газоотведение </a:t>
            </a:r>
            <a:r>
              <a:rPr lang="ru-RU" altLang="en-US" sz="2400" b="1" dirty="0">
                <a:solidFill>
                  <a:srgbClr val="04617B"/>
                </a:solidFill>
                <a:latin typeface="Cambria" pitchFamily="18" charset="0"/>
              </a:rPr>
              <a:t>и сжигания в факелах 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45594"/>
            <a:ext cx="3551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СО</a:t>
            </a:r>
            <a:r>
              <a:rPr lang="ru-RU" b="1" i="1" baseline="-25000" dirty="0"/>
              <a:t>2</a:t>
            </a:r>
            <a:r>
              <a:rPr lang="ru-RU" b="1" i="1" dirty="0"/>
              <a:t> от газоотведения и при сжигании в факелах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970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СН</a:t>
            </a:r>
            <a:r>
              <a:rPr lang="ru-RU" b="1" i="1" baseline="-25000" dirty="0"/>
              <a:t>4</a:t>
            </a:r>
            <a:r>
              <a:rPr lang="ru-RU" b="1" i="1" dirty="0"/>
              <a:t> от газоотведения и при сжигании в факелах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86511"/>
            <a:ext cx="341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Сжигание </a:t>
            </a:r>
            <a:r>
              <a:rPr lang="ru-RU" dirty="0" smtClean="0"/>
              <a:t>ПНГ - основной источник </a:t>
            </a:r>
            <a:r>
              <a:rPr lang="ru-RU" dirty="0"/>
              <a:t>выбросов СО</a:t>
            </a:r>
            <a:r>
              <a:rPr lang="ru-RU" baseline="-25000" dirty="0"/>
              <a:t>2 </a:t>
            </a:r>
            <a:r>
              <a:rPr lang="ru-RU" dirty="0"/>
              <a:t>от газоотведения и при сжигании в факелах – </a:t>
            </a:r>
            <a:r>
              <a:rPr lang="ru-RU" dirty="0" smtClean="0"/>
              <a:t>99,2</a:t>
            </a:r>
            <a:r>
              <a:rPr lang="ru-RU" dirty="0"/>
              <a:t> </a:t>
            </a:r>
            <a:r>
              <a:rPr lang="ru-RU" dirty="0" smtClean="0"/>
              <a:t>%. </a:t>
            </a:r>
          </a:p>
          <a:p>
            <a:r>
              <a:rPr lang="ru-RU" dirty="0" smtClean="0"/>
              <a:t>В 2017 </a:t>
            </a:r>
            <a:r>
              <a:rPr lang="ru-RU" dirty="0"/>
              <a:t>г. выброс СО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smtClean="0"/>
              <a:t>превысил уровень 1990 года на 19</a:t>
            </a:r>
            <a:r>
              <a:rPr lang="ru-RU" dirty="0"/>
              <a:t> 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418170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Динамику эмиссии метана определяет газоотведение при добыче нефти и газового конденсата – </a:t>
            </a:r>
            <a:r>
              <a:rPr lang="ru-RU" dirty="0" smtClean="0"/>
              <a:t>74,7</a:t>
            </a:r>
            <a:r>
              <a:rPr lang="ru-RU" dirty="0"/>
              <a:t> %. </a:t>
            </a:r>
            <a:endParaRPr lang="ru-RU" dirty="0" smtClean="0"/>
          </a:p>
          <a:p>
            <a:r>
              <a:rPr lang="ru-RU" dirty="0" smtClean="0"/>
              <a:t>В 2017 </a:t>
            </a:r>
            <a:r>
              <a:rPr lang="ru-RU" dirty="0"/>
              <a:t>г. выброс СН</a:t>
            </a:r>
            <a:r>
              <a:rPr lang="ru-RU" baseline="-25000" dirty="0"/>
              <a:t>4</a:t>
            </a:r>
            <a:r>
              <a:rPr lang="ru-RU" dirty="0"/>
              <a:t> был на </a:t>
            </a:r>
            <a:r>
              <a:rPr lang="ru-RU" dirty="0" smtClean="0"/>
              <a:t>9,1</a:t>
            </a:r>
            <a:r>
              <a:rPr lang="ru-RU" dirty="0"/>
              <a:t> % выше, чем в 1990 году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48" y="964896"/>
            <a:ext cx="5489827" cy="26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02" y="3933056"/>
            <a:ext cx="5657044" cy="2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46" y="0"/>
            <a:ext cx="9144000" cy="6206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Динамика выбросов СО</a:t>
            </a:r>
            <a:r>
              <a:rPr lang="ru-RU" sz="1800" b="1" dirty="0" smtClean="0"/>
              <a:t>2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3241"/>
            <a:ext cx="54006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3" y="692697"/>
            <a:ext cx="7495335" cy="32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382566"/>
            <a:ext cx="3796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Антропогенные выбросы ПГ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в </a:t>
            </a:r>
            <a:r>
              <a:rPr lang="ru-RU" sz="2000" b="1" i="1" dirty="0"/>
              <a:t>России </a:t>
            </a:r>
            <a:r>
              <a:rPr lang="ru-RU" sz="2000" dirty="0" smtClean="0"/>
              <a:t>составляли в 2016 г. 5,4</a:t>
            </a:r>
            <a:r>
              <a:rPr lang="ru-RU" sz="2000" dirty="0"/>
              <a:t>% от глобальных выбросов ПГ, без учета ЗИЗЛХ, </a:t>
            </a:r>
            <a:r>
              <a:rPr lang="ru-RU" sz="2000" dirty="0" smtClean="0"/>
              <a:t>3,7</a:t>
            </a:r>
            <a:r>
              <a:rPr lang="ru-RU" sz="2000" dirty="0"/>
              <a:t>% от суммы глобальных выбросов ПГ, с учетом ЗИЗЛХ.</a:t>
            </a:r>
          </a:p>
        </p:txBody>
      </p:sp>
    </p:spTree>
    <p:extLst>
      <p:ext uri="{BB962C8B-B14F-4D97-AF65-F5344CB8AC3E}">
        <p14:creationId xmlns:p14="http://schemas.microsoft.com/office/powerpoint/2010/main" val="2235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004048" cy="27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9604"/>
            <a:ext cx="9016527" cy="73509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Прогнозные оценки выбросов парниковых газов в России </a:t>
            </a:r>
            <a:br>
              <a:rPr lang="ru-RU" sz="3200" dirty="0" smtClean="0"/>
            </a:br>
            <a:r>
              <a:rPr lang="ru-RU" sz="2400" i="1" dirty="0" smtClean="0"/>
              <a:t>(по данным Седьмого национальное сообщение РФ)</a:t>
            </a:r>
            <a:endParaRPr lang="ru-RU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8" y="3847977"/>
            <a:ext cx="8915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764704"/>
            <a:ext cx="4372518" cy="26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5" y="836712"/>
            <a:ext cx="3698751" cy="39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1395" y="188640"/>
            <a:ext cx="8507288" cy="64807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Сценарии глобальных выбросов парниковых газов (</a:t>
            </a:r>
            <a:r>
              <a:rPr lang="ru-RU" sz="3200" dirty="0" err="1" smtClean="0"/>
              <a:t>Гт</a:t>
            </a:r>
            <a:r>
              <a:rPr lang="ru-RU" sz="3200" dirty="0" smtClean="0"/>
              <a:t> СО</a:t>
            </a:r>
            <a:r>
              <a:rPr lang="ru-RU" sz="2100" dirty="0" smtClean="0"/>
              <a:t>2</a:t>
            </a:r>
            <a:r>
              <a:rPr lang="ru-RU" sz="3200" dirty="0" smtClean="0"/>
              <a:t> </a:t>
            </a:r>
            <a:r>
              <a:rPr lang="ru-RU" sz="3200" dirty="0" err="1" smtClean="0"/>
              <a:t>экв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r>
              <a:rPr lang="ru-RU" sz="3200" dirty="0" smtClean="0"/>
              <a:t>в контексте Парижского соглашения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1052736"/>
            <a:ext cx="4983147" cy="216024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Для достижения цели Парижского соглашения -  </a:t>
            </a:r>
            <a:r>
              <a:rPr lang="ru-RU" sz="3200" dirty="0"/>
              <a:t>удержать рост средней температуры в пределах заведомо ниже 2 °</a:t>
            </a:r>
            <a:r>
              <a:rPr lang="ru-RU" sz="3200" dirty="0" smtClean="0"/>
              <a:t>С </a:t>
            </a:r>
            <a:r>
              <a:rPr lang="ru-RU" sz="3200" dirty="0"/>
              <a:t>от доиндустриального уровня, </a:t>
            </a:r>
            <a:r>
              <a:rPr lang="ru-RU" sz="3200" dirty="0" smtClean="0"/>
              <a:t>принятых странами национальных целей по сокращению выбросов не достаточно. Необходимо дополнительное сокращение выбросов </a:t>
            </a:r>
            <a:br>
              <a:rPr lang="ru-RU" sz="3200" dirty="0" smtClean="0"/>
            </a:br>
            <a:r>
              <a:rPr lang="ru-RU" sz="3200" dirty="0" smtClean="0"/>
              <a:t>на 12-14 </a:t>
            </a:r>
            <a:r>
              <a:rPr lang="ru-RU" sz="3200" dirty="0" err="1" smtClean="0"/>
              <a:t>Гт</a:t>
            </a:r>
            <a:r>
              <a:rPr lang="ru-RU" sz="3200" dirty="0" smtClean="0"/>
              <a:t> СО</a:t>
            </a:r>
            <a:r>
              <a:rPr lang="ru-RU" sz="2100" dirty="0" smtClean="0"/>
              <a:t>2 </a:t>
            </a:r>
            <a:r>
              <a:rPr lang="ru-RU" sz="3200" dirty="0" err="1" smtClean="0"/>
              <a:t>экв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45525" y="29249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специальном окладе МГЭИК 2018 г. указывается, что для удержания роста средней температуры в XXI веке в пределах 2 </a:t>
            </a:r>
            <a:r>
              <a:rPr lang="ru-RU" sz="1600" dirty="0" smtClean="0"/>
              <a:t>С </a:t>
            </a:r>
            <a:r>
              <a:rPr lang="ru-RU" sz="1600" dirty="0"/>
              <a:t>необходимо к 2030 г. сократить глобальные антропогенные выбросы СО2 примерно на 20% (но ни в коем случае не менее чем на 10%) относительно уровня 2010 г. и полностью исключить их поступление в атмосферу к 2075 г. (но никак не позже 2085 г.).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Т.е. во </a:t>
            </a:r>
            <a:r>
              <a:rPr lang="ru-RU" sz="1600" dirty="0"/>
              <a:t>второй половине XXI веке достичь </a:t>
            </a:r>
            <a:r>
              <a:rPr lang="ru-RU" sz="1600" dirty="0" smtClean="0"/>
              <a:t>равновесия </a:t>
            </a:r>
            <a:r>
              <a:rPr lang="ru-RU" sz="1600" dirty="0"/>
              <a:t>между антропогенными выбросами ПГ и их поглощением (абсорбцией), т.е. свести нетто-выбросы ПГ к нулю.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46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7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Организация инвентаризации парниковых газов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Российской Федерации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2644"/>
            <a:ext cx="6565528" cy="48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" y="0"/>
            <a:ext cx="9127410" cy="6926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Пути сокращения выбросов и сопутствующие проблемы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3" y="980728"/>
            <a:ext cx="9036496" cy="5760640"/>
          </a:xfrm>
        </p:spPr>
        <p:txBody>
          <a:bodyPr>
            <a:noAutofit/>
          </a:bodyPr>
          <a:lstStyle/>
          <a:p>
            <a:r>
              <a:rPr lang="ru-RU" sz="2200" dirty="0" smtClean="0"/>
              <a:t>Глобальная эмиссия СО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 вместо ожидаемого сокращения продолжает увеличиваться: за 10-летие с 2005 по 2015 гг. она возросла более, чем на 17% </a:t>
            </a:r>
          </a:p>
          <a:p>
            <a:r>
              <a:rPr lang="ru-RU" sz="2200" dirty="0" smtClean="0"/>
              <a:t>Продолжительность отклика климатической системы на выбросы парниковых газов составляет порядка 10 лет</a:t>
            </a:r>
          </a:p>
          <a:p>
            <a:r>
              <a:rPr lang="ru-RU" sz="2200" dirty="0" smtClean="0"/>
              <a:t>Основные меры по сокращению выбросов ПГ в энергетическом секторе:</a:t>
            </a:r>
          </a:p>
          <a:p>
            <a:pPr lvl="1"/>
            <a:r>
              <a:rPr lang="ru-RU" sz="2000" dirty="0"/>
              <a:t>Сокращение выбросов парниковых газов, образующихся при производстве топлива и энергии, </a:t>
            </a:r>
          </a:p>
          <a:p>
            <a:pPr lvl="1"/>
            <a:r>
              <a:rPr lang="ru-RU" sz="2000" dirty="0"/>
              <a:t>Снижение энергоемкости производства и потребления благ, </a:t>
            </a:r>
          </a:p>
          <a:p>
            <a:pPr lvl="1"/>
            <a:r>
              <a:rPr lang="ru-RU" sz="2000" dirty="0"/>
              <a:t>Повышать эффективность использования топлива для выработки энергии </a:t>
            </a:r>
          </a:p>
          <a:p>
            <a:pPr lvl="1"/>
            <a:r>
              <a:rPr lang="ru-RU" sz="2000" dirty="0"/>
              <a:t>Переход на </a:t>
            </a:r>
            <a:r>
              <a:rPr lang="ru-RU" sz="2000" dirty="0" err="1"/>
              <a:t>низкоуглеродные</a:t>
            </a:r>
            <a:r>
              <a:rPr lang="ru-RU" sz="2000" dirty="0"/>
              <a:t> </a:t>
            </a:r>
            <a:r>
              <a:rPr lang="ru-RU" sz="2000" dirty="0" smtClean="0"/>
              <a:t>(газ) виды </a:t>
            </a:r>
            <a:r>
              <a:rPr lang="ru-RU" sz="2000" dirty="0"/>
              <a:t>топлива </a:t>
            </a:r>
            <a:r>
              <a:rPr lang="ru-RU" sz="2000" dirty="0" smtClean="0"/>
              <a:t>и </a:t>
            </a:r>
            <a:r>
              <a:rPr lang="ru-RU" sz="2000" dirty="0" err="1"/>
              <a:t>безуглеродные</a:t>
            </a:r>
            <a:r>
              <a:rPr lang="ru-RU" sz="2000" dirty="0"/>
              <a:t> </a:t>
            </a:r>
            <a:r>
              <a:rPr lang="ru-RU" sz="2000" dirty="0" smtClean="0"/>
              <a:t>источники </a:t>
            </a:r>
            <a:r>
              <a:rPr lang="ru-RU" sz="2000" dirty="0"/>
              <a:t>энергии </a:t>
            </a:r>
            <a:r>
              <a:rPr lang="ru-RU" sz="2000" dirty="0" smtClean="0"/>
              <a:t>(</a:t>
            </a:r>
            <a:r>
              <a:rPr lang="ru-RU" sz="2000" dirty="0"/>
              <a:t>солнечной, ветровой, приливной, волновой и др</a:t>
            </a:r>
            <a:r>
              <a:rPr lang="ru-RU" sz="2000" dirty="0" smtClean="0"/>
              <a:t>.)</a:t>
            </a:r>
            <a:endParaRPr lang="ru-RU" sz="2000" dirty="0"/>
          </a:p>
          <a:p>
            <a:pPr lvl="1"/>
            <a:r>
              <a:rPr lang="ru-RU" sz="2000" dirty="0"/>
              <a:t>Применение технологий улавливания и захоронения либо использование углекислого газа и других парниковых газов</a:t>
            </a:r>
            <a:endParaRPr lang="ru-RU" sz="1800" dirty="0" smtClean="0"/>
          </a:p>
          <a:p>
            <a:pPr marL="0" indent="0">
              <a:buNone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8932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980728"/>
            <a:ext cx="8856984" cy="587727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1800" b="1" u="sng" dirty="0" smtClean="0">
                <a:latin typeface="Times New Roman" pitchFamily="18" charset="0"/>
              </a:rPr>
              <a:t>Методические требования</a:t>
            </a:r>
            <a:r>
              <a:rPr lang="ru-RU" altLang="ru-RU" sz="1800" b="1" dirty="0" smtClean="0">
                <a:latin typeface="Times New Roman" pitchFamily="18" charset="0"/>
              </a:rPr>
              <a:t>: «Руководящие принципы МГЭИК 2006 года…»</a:t>
            </a:r>
            <a:br>
              <a:rPr lang="ru-RU" altLang="ru-RU" sz="1800" b="1" dirty="0" smtClean="0">
                <a:latin typeface="Times New Roman" pitchFamily="18" charset="0"/>
              </a:rPr>
            </a:br>
            <a:r>
              <a:rPr lang="ru-RU" altLang="ru-RU" sz="1800" b="1" u="sng" dirty="0" smtClean="0">
                <a:latin typeface="Times New Roman" pitchFamily="18" charset="0"/>
              </a:rPr>
              <a:t>Временные ряды</a:t>
            </a:r>
            <a:r>
              <a:rPr lang="ru-RU" altLang="ru-RU" sz="1800" b="1" dirty="0" smtClean="0">
                <a:latin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</a:rPr>
              <a:t>с 1990 года по год Х-2 (</a:t>
            </a:r>
            <a:r>
              <a:rPr lang="ru-RU" altLang="ru-RU" sz="1800" i="1" dirty="0" smtClean="0">
                <a:latin typeface="Times New Roman" pitchFamily="18" charset="0"/>
              </a:rPr>
              <a:t>где Х – год представления кадастра</a:t>
            </a:r>
            <a:r>
              <a:rPr lang="ru-RU" altLang="ru-RU" sz="1800" dirty="0" smtClean="0">
                <a:latin typeface="Times New Roman" pitchFamily="18" charset="0"/>
              </a:rPr>
              <a:t>). Дискретность данных – 1 год 	Последний год - 2017</a:t>
            </a:r>
            <a:br>
              <a:rPr lang="ru-RU" altLang="ru-RU" sz="1800" dirty="0" smtClean="0">
                <a:latin typeface="Times New Roman" pitchFamily="18" charset="0"/>
              </a:rPr>
            </a:br>
            <a:r>
              <a:rPr lang="ru-RU" altLang="ru-RU" sz="1800" b="1" u="sng" dirty="0" smtClean="0">
                <a:latin typeface="Times New Roman" pitchFamily="18" charset="0"/>
              </a:rPr>
              <a:t>Территориальный охват</a:t>
            </a:r>
            <a:r>
              <a:rPr lang="ru-RU" altLang="ru-RU" sz="1800" b="1" dirty="0" smtClean="0">
                <a:latin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</a:rPr>
              <a:t>вся территория страны, без детализации по федеральным округам и регионам</a:t>
            </a:r>
            <a:r>
              <a:rPr lang="ru-RU" altLang="ru-RU" sz="1800" i="1" dirty="0" smtClean="0">
                <a:latin typeface="Times New Roman" pitchFamily="18" charset="0"/>
              </a:rPr>
              <a:t/>
            </a:r>
            <a:br>
              <a:rPr lang="ru-RU" altLang="ru-RU" sz="1800" i="1" dirty="0" smtClean="0">
                <a:latin typeface="Times New Roman" pitchFamily="18" charset="0"/>
              </a:rPr>
            </a:br>
            <a:r>
              <a:rPr lang="ru-RU" altLang="ru-RU" sz="1800" b="1" i="1" dirty="0" smtClean="0">
                <a:latin typeface="Times New Roman" pitchFamily="18" charset="0"/>
              </a:rPr>
              <a:t> </a:t>
            </a:r>
            <a:r>
              <a:rPr lang="ru-RU" altLang="ru-RU" sz="1800" b="1" u="sng" dirty="0" smtClean="0">
                <a:latin typeface="Times New Roman" pitchFamily="18" charset="0"/>
              </a:rPr>
              <a:t>Охват по газам</a:t>
            </a:r>
            <a:r>
              <a:rPr lang="ru-RU" altLang="ru-RU" sz="1800" b="1" dirty="0" smtClean="0">
                <a:latin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</a:rPr>
              <a:t>СО</a:t>
            </a:r>
            <a:r>
              <a:rPr lang="ru-RU" altLang="ru-RU" sz="1800" baseline="-25000" dirty="0" smtClean="0">
                <a:latin typeface="Times New Roman" pitchFamily="18" charset="0"/>
              </a:rPr>
              <a:t>2</a:t>
            </a:r>
            <a:r>
              <a:rPr lang="ru-RU" altLang="ru-RU" sz="1800" dirty="0" smtClean="0">
                <a:latin typeface="Times New Roman" pitchFamily="18" charset="0"/>
              </a:rPr>
              <a:t>, СН</a:t>
            </a:r>
            <a:r>
              <a:rPr lang="ru-RU" altLang="ru-RU" sz="1800" baseline="-25000" dirty="0" smtClean="0">
                <a:latin typeface="Times New Roman" pitchFamily="18" charset="0"/>
              </a:rPr>
              <a:t>4</a:t>
            </a:r>
            <a:r>
              <a:rPr lang="ru-RU" altLang="ru-RU" sz="1800" dirty="0" smtClean="0">
                <a:latin typeface="Times New Roman" pitchFamily="18" charset="0"/>
              </a:rPr>
              <a:t>, </a:t>
            </a:r>
            <a:r>
              <a:rPr lang="en-US" altLang="ru-RU" sz="1800" dirty="0" smtClean="0">
                <a:latin typeface="Times New Roman" pitchFamily="18" charset="0"/>
              </a:rPr>
              <a:t>N</a:t>
            </a:r>
            <a:r>
              <a:rPr lang="en-US" altLang="ru-RU" sz="1800" baseline="-25000" dirty="0" smtClean="0">
                <a:latin typeface="Times New Roman" pitchFamily="18" charset="0"/>
              </a:rPr>
              <a:t>2</a:t>
            </a:r>
            <a:r>
              <a:rPr lang="en-US" altLang="ru-RU" sz="1800" dirty="0" smtClean="0">
                <a:latin typeface="Times New Roman" pitchFamily="18" charset="0"/>
              </a:rPr>
              <a:t>O, </a:t>
            </a:r>
            <a:r>
              <a:rPr lang="ru-RU" altLang="ru-RU" sz="1800" dirty="0" smtClean="0">
                <a:latin typeface="Times New Roman" pitchFamily="18" charset="0"/>
              </a:rPr>
              <a:t>фторсодержащие газы.  </a:t>
            </a:r>
            <a:br>
              <a:rPr lang="ru-RU" altLang="ru-RU" sz="1800" dirty="0" smtClean="0">
                <a:latin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</a:rPr>
              <a:t>Не входят в совокупный национальный выброс и фактически являются справочной информацией выбросы газов с косвенным парниковым эффектом: </a:t>
            </a:r>
            <a:r>
              <a:rPr lang="en-US" altLang="ru-RU" sz="1800" dirty="0" smtClean="0">
                <a:latin typeface="Times New Roman" pitchFamily="18" charset="0"/>
              </a:rPr>
              <a:t>CO, N</a:t>
            </a:r>
            <a:r>
              <a:rPr lang="ru-RU" altLang="ru-RU" sz="1800" dirty="0" smtClean="0">
                <a:latin typeface="Times New Roman" pitchFamily="18" charset="0"/>
              </a:rPr>
              <a:t>О</a:t>
            </a:r>
            <a:r>
              <a:rPr lang="en-US" altLang="ru-RU" sz="1800" baseline="-25000" dirty="0" smtClean="0">
                <a:latin typeface="Times New Roman" pitchFamily="18" charset="0"/>
              </a:rPr>
              <a:t>x</a:t>
            </a:r>
            <a:r>
              <a:rPr lang="ru-RU" altLang="ru-RU" sz="1800" dirty="0" smtClean="0">
                <a:latin typeface="Times New Roman" pitchFamily="18" charset="0"/>
              </a:rPr>
              <a:t>,</a:t>
            </a:r>
            <a:r>
              <a:rPr lang="en-US" altLang="ru-RU" sz="1800" dirty="0" smtClean="0"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НМЛУ, </a:t>
            </a:r>
            <a:r>
              <a:rPr lang="en-US" altLang="ru-RU" sz="1800" dirty="0" smtClean="0">
                <a:latin typeface="Times New Roman" pitchFamily="18" charset="0"/>
              </a:rPr>
              <a:t>SO</a:t>
            </a:r>
            <a:r>
              <a:rPr lang="en-US" altLang="ru-RU" sz="1800" baseline="-25000" dirty="0" smtClean="0">
                <a:latin typeface="Times New Roman" pitchFamily="18" charset="0"/>
              </a:rPr>
              <a:t>2</a:t>
            </a:r>
            <a:r>
              <a:rPr lang="ru-RU" altLang="ru-RU" sz="1800" i="1" dirty="0" smtClean="0">
                <a:latin typeface="Times New Roman" pitchFamily="18" charset="0"/>
              </a:rPr>
              <a:t/>
            </a:r>
            <a:br>
              <a:rPr lang="ru-RU" altLang="ru-RU" sz="1800" i="1" dirty="0" smtClean="0">
                <a:latin typeface="Times New Roman" pitchFamily="18" charset="0"/>
              </a:rPr>
            </a:br>
            <a:r>
              <a:rPr lang="ru-RU" altLang="ru-RU" sz="1800" b="1" u="sng" dirty="0" smtClean="0">
                <a:latin typeface="Times New Roman" pitchFamily="18" charset="0"/>
              </a:rPr>
              <a:t>Источники выбросов ПГ:</a:t>
            </a:r>
            <a:br>
              <a:rPr lang="ru-RU" altLang="ru-RU" sz="1800" b="1" u="sng" dirty="0" smtClean="0">
                <a:latin typeface="Times New Roman" pitchFamily="18" charset="0"/>
              </a:rPr>
            </a:br>
            <a:r>
              <a:rPr lang="ru-RU" altLang="ru-RU" sz="1800" b="1" i="1" dirty="0" smtClean="0">
                <a:latin typeface="Times New Roman" pitchFamily="18" charset="0"/>
              </a:rPr>
              <a:t>Сектор 1	</a:t>
            </a:r>
            <a:r>
              <a:rPr lang="ru-RU" altLang="ru-RU" sz="1800" dirty="0" smtClean="0">
                <a:latin typeface="Times New Roman" pitchFamily="18" charset="0"/>
              </a:rPr>
              <a:t>Энергетика						</a:t>
            </a:r>
            <a:br>
              <a:rPr lang="ru-RU" altLang="ru-RU" sz="1800" dirty="0" smtClean="0">
                <a:latin typeface="Times New Roman" pitchFamily="18" charset="0"/>
              </a:rPr>
            </a:br>
            <a:r>
              <a:rPr lang="ru-RU" altLang="ru-RU" sz="1800" b="1" i="1" dirty="0">
                <a:latin typeface="Times New Roman" pitchFamily="18" charset="0"/>
              </a:rPr>
              <a:t>Сектор </a:t>
            </a:r>
            <a:r>
              <a:rPr lang="ru-RU" altLang="ru-RU" sz="1800" b="1" i="1" dirty="0" smtClean="0">
                <a:latin typeface="Times New Roman" pitchFamily="18" charset="0"/>
              </a:rPr>
              <a:t>2 	</a:t>
            </a:r>
            <a:r>
              <a:rPr lang="ru-RU" altLang="ru-RU" sz="1800" dirty="0" smtClean="0">
                <a:latin typeface="Times New Roman" pitchFamily="18" charset="0"/>
              </a:rPr>
              <a:t> Промышленные процессы и использование продукции</a:t>
            </a:r>
            <a:br>
              <a:rPr lang="ru-RU" altLang="ru-RU" sz="1800" dirty="0" smtClean="0">
                <a:latin typeface="Times New Roman" pitchFamily="18" charset="0"/>
              </a:rPr>
            </a:br>
            <a:r>
              <a:rPr lang="ru-RU" altLang="ru-RU" sz="1800" b="1" i="1" dirty="0">
                <a:latin typeface="Times New Roman" pitchFamily="18" charset="0"/>
              </a:rPr>
              <a:t>Сектор </a:t>
            </a:r>
            <a:r>
              <a:rPr lang="ru-RU" altLang="ru-RU" sz="1800" b="1" i="1" dirty="0" smtClean="0">
                <a:latin typeface="Times New Roman" pitchFamily="18" charset="0"/>
              </a:rPr>
              <a:t>3 	</a:t>
            </a:r>
            <a:r>
              <a:rPr lang="ru-RU" altLang="ru-RU" sz="1800" dirty="0" smtClean="0">
                <a:latin typeface="Times New Roman" pitchFamily="18" charset="0"/>
              </a:rPr>
              <a:t>Сельское хозяйство</a:t>
            </a:r>
            <a:br>
              <a:rPr lang="ru-RU" altLang="ru-RU" sz="1800" dirty="0" smtClean="0">
                <a:latin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</a:rPr>
              <a:t>Сектор 4	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</a:rPr>
              <a:t>Землепользование, изменение в землепользование и лесное хозяйство</a:t>
            </a:r>
            <a:b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1800" b="1" i="1" dirty="0">
                <a:latin typeface="Times New Roman" pitchFamily="18" charset="0"/>
              </a:rPr>
              <a:t>Сектор </a:t>
            </a:r>
            <a:r>
              <a:rPr lang="ru-RU" altLang="ru-RU" sz="1800" b="1" i="1" dirty="0" smtClean="0">
                <a:latin typeface="Times New Roman" pitchFamily="18" charset="0"/>
              </a:rPr>
              <a:t>5	</a:t>
            </a:r>
            <a:r>
              <a:rPr lang="ru-RU" altLang="ru-RU" sz="1800" dirty="0" smtClean="0">
                <a:latin typeface="Times New Roman" pitchFamily="18" charset="0"/>
              </a:rPr>
              <a:t>Обращение с отходами</a:t>
            </a:r>
            <a:r>
              <a:rPr lang="ru-RU" altLang="ru-RU" sz="1800" b="1" dirty="0" smtClean="0">
                <a:latin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</a:rPr>
            </a:br>
            <a:endParaRPr lang="en-GB" altLang="ru-RU" sz="1800" b="1" baseline="-25000" dirty="0">
              <a:latin typeface="Times New Roman" pitchFamily="18" charset="0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323850" y="980728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Международная нормативная база и процедуры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для подготовки национального кадастра 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107504" y="186020"/>
            <a:ext cx="8928992" cy="5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Структура выбросов в секторе «Энергетика» Национального кадастра  </a:t>
            </a:r>
            <a:r>
              <a:rPr lang="en-US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vs. </a:t>
            </a: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ТЭК России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716813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8133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Энергетика</a:t>
            </a:r>
          </a:p>
          <a:p>
            <a:r>
              <a:rPr lang="ru-RU" sz="2000" dirty="0" smtClean="0"/>
              <a:t>1.А 	Сжигание топлива</a:t>
            </a:r>
          </a:p>
          <a:p>
            <a:r>
              <a:rPr lang="ru-RU" sz="2000" dirty="0" smtClean="0"/>
              <a:t>	1.А.1 	Энергетическая промышленность </a:t>
            </a:r>
          </a:p>
          <a:p>
            <a:r>
              <a:rPr lang="ru-RU" sz="2000" dirty="0" smtClean="0"/>
              <a:t>		1.А.1.а  Основные производители электро- и тепло-энергии</a:t>
            </a:r>
          </a:p>
          <a:p>
            <a:r>
              <a:rPr lang="ru-RU" sz="2000" dirty="0" smtClean="0"/>
              <a:t>		1.А.1.в  Сжигание топлива при нефтепереработке</a:t>
            </a:r>
          </a:p>
          <a:p>
            <a:r>
              <a:rPr lang="ru-RU" sz="2000" dirty="0" smtClean="0"/>
              <a:t>		1.А.1.с Производство твердых топлив и другие энергетические 		отрасли, включая сжигание топлива при добыче угля, нефти, газа</a:t>
            </a:r>
          </a:p>
          <a:p>
            <a:r>
              <a:rPr lang="ru-RU" sz="2000" dirty="0" smtClean="0"/>
              <a:t>	1.А.2	Промышленное производство </a:t>
            </a:r>
            <a:r>
              <a:rPr lang="ru-RU" sz="2000" dirty="0"/>
              <a:t>и </a:t>
            </a:r>
            <a:r>
              <a:rPr lang="ru-RU" sz="2000" dirty="0" smtClean="0"/>
              <a:t>строительство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1.А.3	Транспорт (воздушный, дорожный, морской, ж/д,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трубопроводный транспорт)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1.А.4	Другие виды деятельности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1.А.4.а 	Коммерческое использование топлива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1.А.4.в	Сжигание топлива </a:t>
            </a:r>
            <a:r>
              <a:rPr lang="ru-RU" sz="2000" dirty="0"/>
              <a:t>в жилом </a:t>
            </a:r>
            <a:r>
              <a:rPr lang="ru-RU" sz="2000" dirty="0" smtClean="0"/>
              <a:t>секторе</a:t>
            </a:r>
          </a:p>
          <a:p>
            <a:r>
              <a:rPr lang="ru-RU" sz="2000" dirty="0" smtClean="0"/>
              <a:t>		1.А.4.с	Сжигание топлива в с/х, лесном хоз-ве и рыболовстве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1.А.5	Другие, не учтённые ранее источники</a:t>
            </a:r>
          </a:p>
          <a:p>
            <a:r>
              <a:rPr lang="ru-RU" sz="2000" dirty="0" smtClean="0"/>
              <a:t>1.В	Выбросы от утечек и испарения топлива</a:t>
            </a:r>
          </a:p>
          <a:p>
            <a:pPr algn="just"/>
            <a:r>
              <a:rPr lang="ru-RU" altLang="ru-RU" sz="2000" dirty="0" smtClean="0"/>
              <a:t>	1.В.1	Добыча и дальнейшее операции с углем</a:t>
            </a:r>
          </a:p>
          <a:p>
            <a:pPr algn="just"/>
            <a:r>
              <a:rPr lang="ru-RU" altLang="ru-RU" sz="2000" dirty="0" smtClean="0"/>
              <a:t>	1.В.2.	Добыча и дальнейшие операции с нефтью и газом</a:t>
            </a:r>
            <a:endParaRPr lang="ru-RU" sz="20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72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22237" y="764704"/>
            <a:ext cx="8785225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7030A0"/>
                </a:solidFill>
              </a:rPr>
              <a:t>Угледобыча и последующее обращение с углем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7030A0"/>
                </a:solidFill>
              </a:rPr>
              <a:t>(складирование, хранение и транспорт)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Основной парниковый газ при добыче угля – СН</a:t>
            </a:r>
            <a:r>
              <a:rPr lang="ru-RU" altLang="ru-RU" sz="2000" b="1" baseline="-25000" dirty="0" smtClean="0">
                <a:solidFill>
                  <a:srgbClr val="FF0000"/>
                </a:solidFill>
              </a:rPr>
              <a:t>4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2000" dirty="0" smtClean="0"/>
              <a:t>Данные о выбросах СО</a:t>
            </a:r>
            <a:r>
              <a:rPr lang="ru-RU" altLang="ru-RU" sz="2000" baseline="-25000" dirty="0" smtClean="0"/>
              <a:t>2</a:t>
            </a:r>
            <a:r>
              <a:rPr lang="ru-RU" altLang="ru-RU" sz="2000" dirty="0" smtClean="0"/>
              <a:t> при угледобыче и самовозгорании труднодоступны и представляются только при наличии.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2000" dirty="0" smtClean="0"/>
              <a:t>Закрытые угольные шахты не являются источниками выбросов и не подлежат оценке.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66750"/>
            <a:ext cx="8529637" cy="449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04617B"/>
                </a:solidFill>
                <a:latin typeface="Cambria" pitchFamily="18" charset="0"/>
              </a:rPr>
              <a:t>Добыча и дальнейшее операции с </a:t>
            </a: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углем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 - категории источников 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3850" y="66675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04617B"/>
                </a:solidFill>
                <a:latin typeface="Cambria" pitchFamily="18" charset="0"/>
              </a:rPr>
              <a:t>Добыча и дальнейшее операции с </a:t>
            </a: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нефтью и газом  - категории источников 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3850" y="66675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052513"/>
            <a:ext cx="86423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chemeClr val="tx1"/>
                </a:solidFill>
              </a:rPr>
              <a:t>Учету подлежат все выбросы, образующиеся при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разведке (бурение и опробование скважин),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добыче (включая обслуживание действующих скважин),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первичной переработке/подготовке,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транспортировке,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хранении,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переработке (включая перегонку нефти),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</a:rPr>
              <a:t>распределении нефти, природного газа и нефтепродуктов.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u="sng" dirty="0">
                <a:solidFill>
                  <a:schemeClr val="tx1"/>
                </a:solidFill>
              </a:rPr>
              <a:t>Выбросы ПГ от нефтегазовой отрасли можно разделить на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/>
              <a:t>выбросы, не связанные со сжиганием углеводородов (технологические продувки и отведение, а также утечки и испарения и пр.) -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ru-RU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2,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</a:t>
            </a:r>
            <a:r>
              <a:rPr lang="ru-RU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выбросы </a:t>
            </a:r>
            <a:r>
              <a:rPr lang="ru-RU" sz="2400" dirty="0">
                <a:solidFill>
                  <a:schemeClr val="tx1"/>
                </a:solidFill>
              </a:rPr>
              <a:t>от сжигания (сжигание на факелах) -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ru-RU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2,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</a:t>
            </a:r>
            <a:r>
              <a:rPr lang="ru-RU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4,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</a:t>
            </a:r>
            <a:r>
              <a:rPr lang="ru-RU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127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323850" y="765175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3850" y="333375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>
                <a:solidFill>
                  <a:srgbClr val="04617B"/>
                </a:solidFill>
                <a:latin typeface="Cambria" pitchFamily="18" charset="0"/>
              </a:rPr>
              <a:t>Динамика общего выброса парниковых газов в 1990-2017 гг. </a:t>
            </a:r>
            <a:endParaRPr lang="en-US" altLang="en-US" sz="1800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131048"/>
            <a:ext cx="9144000" cy="6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0" dirty="0" smtClean="0"/>
              <a:t>Общие антропогенные </a:t>
            </a:r>
            <a:r>
              <a:rPr lang="ru-RU" sz="1200" b="0" dirty="0"/>
              <a:t>выбросы парниковых газов в Российской Федерации, </a:t>
            </a:r>
            <a:r>
              <a:rPr lang="ru-RU" sz="1200" b="0" dirty="0" smtClean="0"/>
              <a:t>без </a:t>
            </a:r>
            <a:r>
              <a:rPr lang="ru-RU" sz="1200" b="0" dirty="0"/>
              <a:t>учета (1</a:t>
            </a:r>
            <a:r>
              <a:rPr lang="ru-RU" sz="1200" b="0" dirty="0" smtClean="0"/>
              <a:t>), </a:t>
            </a:r>
            <a:r>
              <a:rPr lang="ru-RU" sz="1200" b="0" dirty="0"/>
              <a:t>и с учетом (2) землепользования, изменений в землепользовании </a:t>
            </a:r>
            <a:r>
              <a:rPr lang="ru-RU" sz="1200" b="0" dirty="0" smtClean="0"/>
              <a:t>и </a:t>
            </a:r>
            <a:r>
              <a:rPr lang="ru-RU" sz="1200" b="0" dirty="0"/>
              <a:t>лесного </a:t>
            </a:r>
            <a:r>
              <a:rPr lang="ru-RU" sz="1200" b="0" dirty="0" smtClean="0"/>
              <a:t>хозяйства</a:t>
            </a:r>
            <a:endParaRPr lang="ru-RU" altLang="ru-RU" sz="1200" b="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80808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i="1" dirty="0">
              <a:solidFill>
                <a:srgbClr val="80808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808080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en-GB" altLang="ru-RU" sz="18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1279"/>
            <a:ext cx="6969159" cy="21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879537"/>
            <a:ext cx="66967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323850" y="692696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35981" y="260648"/>
            <a:ext cx="838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solidFill>
                  <a:srgbClr val="04617B"/>
                </a:solidFill>
                <a:latin typeface="Cambria" pitchFamily="18" charset="0"/>
              </a:rPr>
              <a:t>Вклад источников ТЭК в общий выброс ПГ в России</a:t>
            </a:r>
            <a:endParaRPr lang="en-US" altLang="en-US" sz="18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64375"/>
              </p:ext>
            </p:extLst>
          </p:nvPr>
        </p:nvGraphicFramePr>
        <p:xfrm>
          <a:off x="445323" y="3573016"/>
          <a:ext cx="4270693" cy="303098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49525"/>
                <a:gridCol w="835467"/>
                <a:gridCol w="792447"/>
                <a:gridCol w="993254"/>
              </a:tblGrid>
              <a:tr h="28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Сектор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</a:tr>
              <a:tr h="591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Добыча, переработка и использование ископаемого</a:t>
                      </a:r>
                      <a:r>
                        <a:rPr lang="ru-RU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топлива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80.6%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78.9%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- 1.7%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</a:tr>
              <a:tr h="436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Промышленные </a:t>
                      </a:r>
                      <a:r>
                        <a:rPr lang="ru-RU" sz="1200" b="0" dirty="0" smtClean="0">
                          <a:effectLst/>
                        </a:rPr>
                        <a:t>процессы и использование продукции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+1.9%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</a:tr>
              <a:tr h="28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Сельское хозяйство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smtClean="0">
                          <a:effectLst/>
                        </a:rPr>
                        <a:t>2.8%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</a:tr>
              <a:tr h="28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Обращение с отходами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</a:t>
                      </a:r>
                      <a:r>
                        <a:rPr lang="ru-RU" sz="1200" dirty="0" smtClean="0">
                          <a:effectLst/>
                        </a:rPr>
                        <a:t>2.6%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67116"/>
              </p:ext>
            </p:extLst>
          </p:nvPr>
        </p:nvGraphicFramePr>
        <p:xfrm>
          <a:off x="4817418" y="4149080"/>
          <a:ext cx="3888432" cy="16256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52128"/>
                <a:gridCol w="936104"/>
                <a:gridCol w="864096"/>
                <a:gridCol w="936104"/>
              </a:tblGrid>
              <a:tr h="32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Парниковый газ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Изменение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</a:tr>
              <a:tr h="33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СO</a:t>
                      </a:r>
                      <a:r>
                        <a:rPr lang="ru-RU" sz="1200" b="0" baseline="-2500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79,2%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76,4%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smtClean="0">
                          <a:effectLst/>
                        </a:rPr>
                        <a:t>2,8%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</a:tr>
              <a:tr h="33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CH</a:t>
                      </a:r>
                      <a:r>
                        <a:rPr lang="ru-RU" sz="1200" b="0" baseline="-2500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14,5%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</a:t>
                      </a:r>
                      <a:r>
                        <a:rPr lang="ru-RU" sz="1200" dirty="0" smtClean="0">
                          <a:effectLst/>
                        </a:rPr>
                        <a:t>3,3%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</a:tr>
              <a:tr h="33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N</a:t>
                      </a:r>
                      <a:r>
                        <a:rPr lang="ru-RU" sz="1200" b="0" baseline="-25000" dirty="0">
                          <a:effectLst/>
                        </a:rPr>
                        <a:t>2</a:t>
                      </a:r>
                      <a:r>
                        <a:rPr lang="ru-RU" sz="1200" b="0" dirty="0">
                          <a:effectLst/>
                        </a:rPr>
                        <a:t>O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smtClean="0">
                          <a:effectLst/>
                        </a:rPr>
                        <a:t>0,6%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</a:tr>
            </a:tbl>
          </a:graphicData>
        </a:graphic>
      </p:graphicFrame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38521"/>
              </p:ext>
            </p:extLst>
          </p:nvPr>
        </p:nvGraphicFramePr>
        <p:xfrm>
          <a:off x="3305251" y="764704"/>
          <a:ext cx="5400599" cy="280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788191"/>
              </p:ext>
            </p:extLst>
          </p:nvPr>
        </p:nvGraphicFramePr>
        <p:xfrm>
          <a:off x="467544" y="1124744"/>
          <a:ext cx="2664295" cy="208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9303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23850" y="116632"/>
            <a:ext cx="838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solidFill>
                  <a:srgbClr val="04617B"/>
                </a:solidFill>
                <a:latin typeface="Cambria" pitchFamily="18" charset="0"/>
              </a:rPr>
              <a:t>Тренды выбросов ПГ в ТЭК России 1990-2017 – Энергетическая промышленность</a:t>
            </a:r>
            <a:endParaRPr lang="en-US" altLang="en-US" sz="2400" b="1" dirty="0">
              <a:solidFill>
                <a:srgbClr val="04617B"/>
              </a:solidFill>
              <a:latin typeface="Cambria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23850" y="908720"/>
            <a:ext cx="8382000" cy="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135" y="946155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Выбросы СО</a:t>
            </a:r>
            <a:r>
              <a:rPr lang="ru-RU" b="1" i="1" baseline="-25000" dirty="0"/>
              <a:t>2</a:t>
            </a:r>
            <a:r>
              <a:rPr lang="ru-RU" b="1" i="1" dirty="0"/>
              <a:t> при сжигании топлива в энергетической промышленность, </a:t>
            </a:r>
            <a:r>
              <a:rPr lang="ru-RU" b="1" i="1" dirty="0" err="1"/>
              <a:t>Гг</a:t>
            </a:r>
            <a:r>
              <a:rPr lang="ru-RU" b="1" i="1" dirty="0"/>
              <a:t> СО</a:t>
            </a:r>
            <a:r>
              <a:rPr lang="ru-RU" b="1" i="1" baseline="-25000" dirty="0"/>
              <a:t>2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962" y="1884765"/>
            <a:ext cx="3240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Потребление газа, </a:t>
            </a:r>
            <a:r>
              <a:rPr lang="ru-RU" sz="1600" dirty="0"/>
              <a:t>начиная с 2007 года, было </a:t>
            </a:r>
            <a:r>
              <a:rPr lang="ru-RU" sz="1600" dirty="0" smtClean="0"/>
              <a:t> сопоставимо с уровнем </a:t>
            </a:r>
            <a:r>
              <a:rPr lang="ru-RU" sz="1600" dirty="0"/>
              <a:t>1990 года, в последние годы </a:t>
            </a:r>
            <a:r>
              <a:rPr lang="ru-RU" sz="1600" dirty="0" smtClean="0"/>
              <a:t> немного </a:t>
            </a:r>
            <a:r>
              <a:rPr lang="ru-RU" sz="1600" dirty="0"/>
              <a:t>сократилось и составило в </a:t>
            </a:r>
            <a:r>
              <a:rPr lang="ru-RU" sz="1600" dirty="0" smtClean="0"/>
              <a:t>2017 </a:t>
            </a:r>
            <a:r>
              <a:rPr lang="ru-RU" sz="1600" dirty="0"/>
              <a:t>году </a:t>
            </a:r>
            <a:r>
              <a:rPr lang="ru-RU" sz="1600" dirty="0" smtClean="0"/>
              <a:t>94,7% от уровня потребления в </a:t>
            </a:r>
            <a:r>
              <a:rPr lang="ru-RU" sz="1600" dirty="0"/>
              <a:t>1990 </a:t>
            </a:r>
            <a:r>
              <a:rPr lang="ru-RU" sz="1600" dirty="0" smtClean="0"/>
              <a:t>году. </a:t>
            </a:r>
          </a:p>
          <a:p>
            <a:endParaRPr lang="ru-RU" sz="1600" dirty="0" smtClean="0"/>
          </a:p>
          <a:p>
            <a:r>
              <a:rPr lang="ru-RU" sz="1600" dirty="0" smtClean="0"/>
              <a:t>Потребление </a:t>
            </a:r>
            <a:r>
              <a:rPr lang="ru-RU" sz="1600" dirty="0"/>
              <a:t>жидкого и твердого топлива в </a:t>
            </a:r>
            <a:r>
              <a:rPr lang="ru-RU" sz="1600" dirty="0" smtClean="0"/>
              <a:t>2017 </a:t>
            </a:r>
            <a:r>
              <a:rPr lang="ru-RU" sz="1600" dirty="0"/>
              <a:t>сократилось по отношению к 1990 году, соответственно, на </a:t>
            </a:r>
            <a:r>
              <a:rPr lang="ru-RU" sz="1600" dirty="0" smtClean="0"/>
              <a:t>68% </a:t>
            </a:r>
            <a:r>
              <a:rPr lang="ru-RU" sz="1600" dirty="0"/>
              <a:t>и </a:t>
            </a:r>
            <a:r>
              <a:rPr lang="ru-RU" sz="1600" dirty="0" smtClean="0"/>
              <a:t>46%.</a:t>
            </a: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71229"/>
              </p:ext>
            </p:extLst>
          </p:nvPr>
        </p:nvGraphicFramePr>
        <p:xfrm>
          <a:off x="355236" y="5445224"/>
          <a:ext cx="8229920" cy="1186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0419"/>
                <a:gridCol w="553029"/>
                <a:gridCol w="553029"/>
                <a:gridCol w="553029"/>
                <a:gridCol w="553029"/>
                <a:gridCol w="553029"/>
                <a:gridCol w="553029"/>
                <a:gridCol w="553029"/>
                <a:gridCol w="553029"/>
                <a:gridCol w="553029"/>
                <a:gridCol w="553029"/>
                <a:gridCol w="553029"/>
                <a:gridCol w="549737"/>
                <a:gridCol w="5464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Жидкое топливо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Твердое топливо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103,1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0394" y="5085184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Временной тренд </a:t>
            </a:r>
            <a:r>
              <a:rPr lang="ru-RU" sz="1400" b="1" i="1" dirty="0" smtClean="0"/>
              <a:t>потребления топлива «Энергетическая </a:t>
            </a:r>
            <a:r>
              <a:rPr lang="ru-RU" sz="1400" b="1" i="1" dirty="0"/>
              <a:t>промышленность</a:t>
            </a:r>
            <a:r>
              <a:rPr lang="ru-RU" sz="1400" b="1" i="1" dirty="0" smtClean="0"/>
              <a:t>», в </a:t>
            </a:r>
            <a:r>
              <a:rPr lang="ru-RU" sz="1400" b="1" i="1" dirty="0"/>
              <a:t>% к 1990г</a:t>
            </a:r>
            <a:endParaRPr lang="ru-RU" sz="1400" b="1" dirty="0"/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826497"/>
              </p:ext>
            </p:extLst>
          </p:nvPr>
        </p:nvGraphicFramePr>
        <p:xfrm>
          <a:off x="5777291" y="3501008"/>
          <a:ext cx="316705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75182"/>
              </p:ext>
            </p:extLst>
          </p:nvPr>
        </p:nvGraphicFramePr>
        <p:xfrm>
          <a:off x="3635896" y="3573016"/>
          <a:ext cx="1949548" cy="153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073990"/>
              </p:ext>
            </p:extLst>
          </p:nvPr>
        </p:nvGraphicFramePr>
        <p:xfrm>
          <a:off x="3321553" y="968806"/>
          <a:ext cx="5503515" cy="239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7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1287</Words>
  <Application>Microsoft Office PowerPoint</Application>
  <PresentationFormat>Экран (4:3)</PresentationFormat>
  <Paragraphs>347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Оценка и тенденции выбросов парниковых газов в России;  вклад энергетического комплекса и пути его снижения в рамках глобальной стратегии смягчения воздействий на изменение климата</vt:lpstr>
      <vt:lpstr>Презентация PowerPoint</vt:lpstr>
      <vt:lpstr>Методические требования: «Руководящие принципы МГЭИК 2006 года…» Временные ряды: с 1990 года по год Х-2 (где Х – год представления кадастра). Дискретность данных – 1 год  Последний год - 2017 Территориальный охват: вся территория страны, без детализации по федеральным округам и регионам  Охват по газам: СО2, СН4, N2O, фторсодержащие газы.   Не входят в совокупный национальный выброс и фактически являются справочной информацией выбросы газов с косвенным парниковым эффектом: CO, NОx, НМЛУ, SO2 Источники выбросов ПГ: Сектор 1 Энергетика       Сектор 2   Промышленные процессы и использование продукции Сектор 3  Сельское хозяйство Сектор 4 Землепользование, изменение в землепользование и лесное хозяйство Сектор 5 Обращение с отходами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выбросов СО2</vt:lpstr>
      <vt:lpstr>Презентация PowerPoint</vt:lpstr>
      <vt:lpstr>Презентация PowerPoint</vt:lpstr>
      <vt:lpstr>Пути сокращения выбросов и сопутствующие проблемы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выбросов парниковых газов  в российском топливно-энергетическом комплексе по данным  Национального кадастра выбросов  и абсорбции парниковых газов</dc:title>
  <dc:creator>Вероника</dc:creator>
  <cp:lastModifiedBy>Вероника</cp:lastModifiedBy>
  <cp:revision>72</cp:revision>
  <dcterms:created xsi:type="dcterms:W3CDTF">2017-06-13T15:20:34Z</dcterms:created>
  <dcterms:modified xsi:type="dcterms:W3CDTF">2019-04-18T05:58:33Z</dcterms:modified>
</cp:coreProperties>
</file>